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notesMasterIdLst>
    <p:notesMasterId r:id="rId30"/>
  </p:notesMasterIdLst>
  <p:sldIdLst>
    <p:sldId id="256" r:id="rId2"/>
    <p:sldId id="257" r:id="rId3"/>
    <p:sldId id="272" r:id="rId4"/>
    <p:sldId id="258" r:id="rId5"/>
    <p:sldId id="259" r:id="rId6"/>
    <p:sldId id="273" r:id="rId7"/>
    <p:sldId id="274" r:id="rId8"/>
    <p:sldId id="260" r:id="rId9"/>
    <p:sldId id="275" r:id="rId10"/>
    <p:sldId id="261" r:id="rId11"/>
    <p:sldId id="276" r:id="rId12"/>
    <p:sldId id="262" r:id="rId13"/>
    <p:sldId id="263" r:id="rId14"/>
    <p:sldId id="277" r:id="rId15"/>
    <p:sldId id="278" r:id="rId16"/>
    <p:sldId id="264" r:id="rId17"/>
    <p:sldId id="265" r:id="rId18"/>
    <p:sldId id="279" r:id="rId19"/>
    <p:sldId id="266" r:id="rId20"/>
    <p:sldId id="280" r:id="rId21"/>
    <p:sldId id="267" r:id="rId22"/>
    <p:sldId id="281" r:id="rId23"/>
    <p:sldId id="268" r:id="rId24"/>
    <p:sldId id="282" r:id="rId25"/>
    <p:sldId id="269" r:id="rId26"/>
    <p:sldId id="270" r:id="rId27"/>
    <p:sldId id="271" r:id="rId28"/>
    <p:sldId id="283"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6" y="90"/>
      </p:cViewPr>
      <p:guideLst/>
    </p:cSldViewPr>
  </p:slideViewPr>
  <p:outlineViewPr>
    <p:cViewPr>
      <p:scale>
        <a:sx n="33" d="100"/>
        <a:sy n="33" d="100"/>
      </p:scale>
      <p:origin x="0" y="-576"/>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70" d="100"/>
          <a:sy n="70" d="100"/>
        </p:scale>
        <p:origin x="3240"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FFE1F5-8DC8-4283-95C7-F8D870006B9C}" type="datetimeFigureOut">
              <a:rPr lang="en-IN" smtClean="0"/>
              <a:t>04-10-2023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CB1044-B8AD-4B8B-9CBB-527A24614C7F}" type="slidenum">
              <a:rPr lang="en-IN" smtClean="0"/>
              <a:t>‹#›</a:t>
            </a:fld>
            <a:endParaRPr lang="en-IN"/>
          </a:p>
        </p:txBody>
      </p:sp>
    </p:spTree>
    <p:extLst>
      <p:ext uri="{BB962C8B-B14F-4D97-AF65-F5344CB8AC3E}">
        <p14:creationId xmlns:p14="http://schemas.microsoft.com/office/powerpoint/2010/main" val="132825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31CB1044-B8AD-4B8B-9CBB-527A24614C7F}" type="slidenum">
              <a:rPr lang="en-IN" smtClean="0"/>
              <a:t>2</a:t>
            </a:fld>
            <a:endParaRPr lang="en-IN"/>
          </a:p>
        </p:txBody>
      </p:sp>
    </p:spTree>
    <p:extLst>
      <p:ext uri="{BB962C8B-B14F-4D97-AF65-F5344CB8AC3E}">
        <p14:creationId xmlns:p14="http://schemas.microsoft.com/office/powerpoint/2010/main" val="8841516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C289ED2-EED8-4F60-9037-2CC25FF2CDEF}" type="datetimeFigureOut">
              <a:rPr lang="en-IN" smtClean="0"/>
              <a:t>04-10-2023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8B0B29F-6E67-4D01-A664-E661517E34C4}" type="slidenum">
              <a:rPr lang="en-IN" smtClean="0"/>
              <a:t>‹#›</a:t>
            </a:fld>
            <a:endParaRPr lang="en-IN"/>
          </a:p>
        </p:txBody>
      </p:sp>
    </p:spTree>
    <p:extLst>
      <p:ext uri="{BB962C8B-B14F-4D97-AF65-F5344CB8AC3E}">
        <p14:creationId xmlns:p14="http://schemas.microsoft.com/office/powerpoint/2010/main" val="2192887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289ED2-EED8-4F60-9037-2CC25FF2CDEF}" type="datetimeFigureOut">
              <a:rPr lang="en-IN" smtClean="0"/>
              <a:t>04-10-2023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8B0B29F-6E67-4D01-A664-E661517E34C4}" type="slidenum">
              <a:rPr lang="en-IN" smtClean="0"/>
              <a:t>‹#›</a:t>
            </a:fld>
            <a:endParaRPr lang="en-IN"/>
          </a:p>
        </p:txBody>
      </p:sp>
    </p:spTree>
    <p:extLst>
      <p:ext uri="{BB962C8B-B14F-4D97-AF65-F5344CB8AC3E}">
        <p14:creationId xmlns:p14="http://schemas.microsoft.com/office/powerpoint/2010/main" val="2599635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289ED2-EED8-4F60-9037-2CC25FF2CDEF}" type="datetimeFigureOut">
              <a:rPr lang="en-IN" smtClean="0"/>
              <a:t>04-10-2023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8B0B29F-6E67-4D01-A664-E661517E34C4}" type="slidenum">
              <a:rPr lang="en-IN" smtClean="0"/>
              <a:t>‹#›</a:t>
            </a:fld>
            <a:endParaRPr lang="en-IN"/>
          </a:p>
        </p:txBody>
      </p:sp>
    </p:spTree>
    <p:extLst>
      <p:ext uri="{BB962C8B-B14F-4D97-AF65-F5344CB8AC3E}">
        <p14:creationId xmlns:p14="http://schemas.microsoft.com/office/powerpoint/2010/main" val="24794179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289ED2-EED8-4F60-9037-2CC25FF2CDEF}" type="datetimeFigureOut">
              <a:rPr lang="en-IN" smtClean="0"/>
              <a:t>04-10-2023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8B0B29F-6E67-4D01-A664-E661517E34C4}" type="slidenum">
              <a:rPr lang="en-IN" smtClean="0"/>
              <a:t>‹#›</a:t>
            </a:fld>
            <a:endParaRPr lang="en-IN"/>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4845366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289ED2-EED8-4F60-9037-2CC25FF2CDEF}" type="datetimeFigureOut">
              <a:rPr lang="en-IN" smtClean="0"/>
              <a:t>04-10-2023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8B0B29F-6E67-4D01-A664-E661517E34C4}" type="slidenum">
              <a:rPr lang="en-IN" smtClean="0"/>
              <a:t>‹#›</a:t>
            </a:fld>
            <a:endParaRPr lang="en-IN"/>
          </a:p>
        </p:txBody>
      </p:sp>
    </p:spTree>
    <p:extLst>
      <p:ext uri="{BB962C8B-B14F-4D97-AF65-F5344CB8AC3E}">
        <p14:creationId xmlns:p14="http://schemas.microsoft.com/office/powerpoint/2010/main" val="41973950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8C289ED2-EED8-4F60-9037-2CC25FF2CDEF}" type="datetimeFigureOut">
              <a:rPr lang="en-IN" smtClean="0"/>
              <a:t>04-10-2023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8B0B29F-6E67-4D01-A664-E661517E34C4}" type="slidenum">
              <a:rPr lang="en-IN" smtClean="0"/>
              <a:t>‹#›</a:t>
            </a:fld>
            <a:endParaRPr lang="en-IN"/>
          </a:p>
        </p:txBody>
      </p:sp>
    </p:spTree>
    <p:extLst>
      <p:ext uri="{BB962C8B-B14F-4D97-AF65-F5344CB8AC3E}">
        <p14:creationId xmlns:p14="http://schemas.microsoft.com/office/powerpoint/2010/main" val="2048118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8C289ED2-EED8-4F60-9037-2CC25FF2CDEF}" type="datetimeFigureOut">
              <a:rPr lang="en-IN" smtClean="0"/>
              <a:t>04-10-2023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8B0B29F-6E67-4D01-A664-E661517E34C4}" type="slidenum">
              <a:rPr lang="en-IN" smtClean="0"/>
              <a:t>‹#›</a:t>
            </a:fld>
            <a:endParaRPr lang="en-IN"/>
          </a:p>
        </p:txBody>
      </p:sp>
    </p:spTree>
    <p:extLst>
      <p:ext uri="{BB962C8B-B14F-4D97-AF65-F5344CB8AC3E}">
        <p14:creationId xmlns:p14="http://schemas.microsoft.com/office/powerpoint/2010/main" val="12954232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C289ED2-EED8-4F60-9037-2CC25FF2CDEF}" type="datetimeFigureOut">
              <a:rPr lang="en-IN" smtClean="0"/>
              <a:t>04-10-2023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8B0B29F-6E67-4D01-A664-E661517E34C4}" type="slidenum">
              <a:rPr lang="en-IN" smtClean="0"/>
              <a:t>‹#›</a:t>
            </a:fld>
            <a:endParaRPr lang="en-IN"/>
          </a:p>
        </p:txBody>
      </p:sp>
    </p:spTree>
    <p:extLst>
      <p:ext uri="{BB962C8B-B14F-4D97-AF65-F5344CB8AC3E}">
        <p14:creationId xmlns:p14="http://schemas.microsoft.com/office/powerpoint/2010/main" val="22728292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C289ED2-EED8-4F60-9037-2CC25FF2CDEF}" type="datetimeFigureOut">
              <a:rPr lang="en-IN" smtClean="0"/>
              <a:t>04-10-2023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8B0B29F-6E67-4D01-A664-E661517E34C4}" type="slidenum">
              <a:rPr lang="en-IN" smtClean="0"/>
              <a:t>‹#›</a:t>
            </a:fld>
            <a:endParaRPr lang="en-IN"/>
          </a:p>
        </p:txBody>
      </p:sp>
    </p:spTree>
    <p:extLst>
      <p:ext uri="{BB962C8B-B14F-4D97-AF65-F5344CB8AC3E}">
        <p14:creationId xmlns:p14="http://schemas.microsoft.com/office/powerpoint/2010/main" val="3347939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C289ED2-EED8-4F60-9037-2CC25FF2CDEF}" type="datetimeFigureOut">
              <a:rPr lang="en-IN" smtClean="0"/>
              <a:t>04-10-2023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8B0B29F-6E67-4D01-A664-E661517E34C4}" type="slidenum">
              <a:rPr lang="en-IN" smtClean="0"/>
              <a:t>‹#›</a:t>
            </a:fld>
            <a:endParaRPr lang="en-IN"/>
          </a:p>
        </p:txBody>
      </p:sp>
    </p:spTree>
    <p:extLst>
      <p:ext uri="{BB962C8B-B14F-4D97-AF65-F5344CB8AC3E}">
        <p14:creationId xmlns:p14="http://schemas.microsoft.com/office/powerpoint/2010/main" val="291803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smtClean="0"/>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289ED2-EED8-4F60-9037-2CC25FF2CDEF}" type="datetimeFigureOut">
              <a:rPr lang="en-IN" smtClean="0"/>
              <a:t>04-10-2023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8B0B29F-6E67-4D01-A664-E661517E34C4}" type="slidenum">
              <a:rPr lang="en-IN" smtClean="0"/>
              <a:t>‹#›</a:t>
            </a:fld>
            <a:endParaRPr lang="en-IN"/>
          </a:p>
        </p:txBody>
      </p:sp>
    </p:spTree>
    <p:extLst>
      <p:ext uri="{BB962C8B-B14F-4D97-AF65-F5344CB8AC3E}">
        <p14:creationId xmlns:p14="http://schemas.microsoft.com/office/powerpoint/2010/main" val="761064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C289ED2-EED8-4F60-9037-2CC25FF2CDEF}" type="datetimeFigureOut">
              <a:rPr lang="en-IN" smtClean="0"/>
              <a:t>04-10-2023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8B0B29F-6E67-4D01-A664-E661517E34C4}" type="slidenum">
              <a:rPr lang="en-IN" smtClean="0"/>
              <a:t>‹#›</a:t>
            </a:fld>
            <a:endParaRPr lang="en-IN"/>
          </a:p>
        </p:txBody>
      </p:sp>
    </p:spTree>
    <p:extLst>
      <p:ext uri="{BB962C8B-B14F-4D97-AF65-F5344CB8AC3E}">
        <p14:creationId xmlns:p14="http://schemas.microsoft.com/office/powerpoint/2010/main" val="1149458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C289ED2-EED8-4F60-9037-2CC25FF2CDEF}" type="datetimeFigureOut">
              <a:rPr lang="en-IN" smtClean="0"/>
              <a:t>04-10-2023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8B0B29F-6E67-4D01-A664-E661517E34C4}" type="slidenum">
              <a:rPr lang="en-IN" smtClean="0"/>
              <a:t>‹#›</a:t>
            </a:fld>
            <a:endParaRPr lang="en-IN"/>
          </a:p>
        </p:txBody>
      </p:sp>
    </p:spTree>
    <p:extLst>
      <p:ext uri="{BB962C8B-B14F-4D97-AF65-F5344CB8AC3E}">
        <p14:creationId xmlns:p14="http://schemas.microsoft.com/office/powerpoint/2010/main" val="3181870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C289ED2-EED8-4F60-9037-2CC25FF2CDEF}" type="datetimeFigureOut">
              <a:rPr lang="en-IN" smtClean="0"/>
              <a:t>04-10-2023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8B0B29F-6E67-4D01-A664-E661517E34C4}" type="slidenum">
              <a:rPr lang="en-IN" smtClean="0"/>
              <a:t>‹#›</a:t>
            </a:fld>
            <a:endParaRPr lang="en-IN"/>
          </a:p>
        </p:txBody>
      </p:sp>
    </p:spTree>
    <p:extLst>
      <p:ext uri="{BB962C8B-B14F-4D97-AF65-F5344CB8AC3E}">
        <p14:creationId xmlns:p14="http://schemas.microsoft.com/office/powerpoint/2010/main" val="333177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289ED2-EED8-4F60-9037-2CC25FF2CDEF}" type="datetimeFigureOut">
              <a:rPr lang="en-IN" smtClean="0"/>
              <a:t>04-10-2023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8B0B29F-6E67-4D01-A664-E661517E34C4}" type="slidenum">
              <a:rPr lang="en-IN" smtClean="0"/>
              <a:t>‹#›</a:t>
            </a:fld>
            <a:endParaRPr lang="en-IN"/>
          </a:p>
        </p:txBody>
      </p:sp>
    </p:spTree>
    <p:extLst>
      <p:ext uri="{BB962C8B-B14F-4D97-AF65-F5344CB8AC3E}">
        <p14:creationId xmlns:p14="http://schemas.microsoft.com/office/powerpoint/2010/main" val="11330677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smtClean="0"/>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289ED2-EED8-4F60-9037-2CC25FF2CDEF}" type="datetimeFigureOut">
              <a:rPr lang="en-IN" smtClean="0"/>
              <a:t>04-10-2023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8B0B29F-6E67-4D01-A664-E661517E34C4}" type="slidenum">
              <a:rPr lang="en-IN" smtClean="0"/>
              <a:t>‹#›</a:t>
            </a:fld>
            <a:endParaRPr lang="en-IN"/>
          </a:p>
        </p:txBody>
      </p:sp>
    </p:spTree>
    <p:extLst>
      <p:ext uri="{BB962C8B-B14F-4D97-AF65-F5344CB8AC3E}">
        <p14:creationId xmlns:p14="http://schemas.microsoft.com/office/powerpoint/2010/main" val="1881067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289ED2-EED8-4F60-9037-2CC25FF2CDEF}" type="datetimeFigureOut">
              <a:rPr lang="en-IN" smtClean="0"/>
              <a:t>04-10-2023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8B0B29F-6E67-4D01-A664-E661517E34C4}" type="slidenum">
              <a:rPr lang="en-IN" smtClean="0"/>
              <a:t>‹#›</a:t>
            </a:fld>
            <a:endParaRPr lang="en-IN"/>
          </a:p>
        </p:txBody>
      </p:sp>
    </p:spTree>
    <p:extLst>
      <p:ext uri="{BB962C8B-B14F-4D97-AF65-F5344CB8AC3E}">
        <p14:creationId xmlns:p14="http://schemas.microsoft.com/office/powerpoint/2010/main" val="2433095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8C289ED2-EED8-4F60-9037-2CC25FF2CDEF}" type="datetimeFigureOut">
              <a:rPr lang="en-IN" smtClean="0"/>
              <a:t>04-10-2023</a:t>
            </a:fld>
            <a:endParaRPr lang="en-IN"/>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08B0B29F-6E67-4D01-A664-E661517E34C4}" type="slidenum">
              <a:rPr lang="en-IN" smtClean="0"/>
              <a:t>‹#›</a:t>
            </a:fld>
            <a:endParaRPr lang="en-IN"/>
          </a:p>
        </p:txBody>
      </p:sp>
    </p:spTree>
    <p:extLst>
      <p:ext uri="{BB962C8B-B14F-4D97-AF65-F5344CB8AC3E}">
        <p14:creationId xmlns:p14="http://schemas.microsoft.com/office/powerpoint/2010/main" val="3609447847"/>
      </p:ext>
    </p:extLst>
  </p:cSld>
  <p:clrMap bg1="dk1" tx1="lt1" bg2="dk2" tx2="lt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 id="2147483936" r:id="rId12"/>
    <p:sldLayoutId id="2147483937" r:id="rId13"/>
    <p:sldLayoutId id="2147483938" r:id="rId14"/>
    <p:sldLayoutId id="2147483939" r:id="rId15"/>
    <p:sldLayoutId id="2147483940" r:id="rId16"/>
    <p:sldLayoutId id="2147483941"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1012" y="1300786"/>
            <a:ext cx="8689976" cy="1321228"/>
          </a:xfrm>
        </p:spPr>
        <p:txBody>
          <a:bodyPr/>
          <a:lstStyle/>
          <a:p>
            <a:r>
              <a:rPr lang="en-US" b="1" dirty="0" smtClean="0"/>
              <a:t>GUIDELINES FOR ICU</a:t>
            </a:r>
            <a:endParaRPr lang="en-IN" dirty="0"/>
          </a:p>
        </p:txBody>
      </p:sp>
      <p:sp>
        <p:nvSpPr>
          <p:cNvPr id="3" name="Subtitle 2"/>
          <p:cNvSpPr>
            <a:spLocks noGrp="1"/>
          </p:cNvSpPr>
          <p:nvPr>
            <p:ph type="subTitle" idx="1"/>
          </p:nvPr>
        </p:nvSpPr>
        <p:spPr>
          <a:xfrm>
            <a:off x="1751012" y="2974556"/>
            <a:ext cx="8689976" cy="2283245"/>
          </a:xfrm>
        </p:spPr>
        <p:txBody>
          <a:bodyPr>
            <a:normAutofit/>
          </a:bodyPr>
          <a:lstStyle/>
          <a:p>
            <a:r>
              <a:rPr lang="en-IN" b="1" dirty="0" err="1" smtClean="0">
                <a:solidFill>
                  <a:schemeClr val="tx1"/>
                </a:solidFill>
              </a:rPr>
              <a:t>Dr.</a:t>
            </a:r>
            <a:r>
              <a:rPr lang="en-IN" b="1" dirty="0" smtClean="0">
                <a:solidFill>
                  <a:schemeClr val="tx1"/>
                </a:solidFill>
              </a:rPr>
              <a:t> Zia Arshad</a:t>
            </a:r>
          </a:p>
          <a:p>
            <a:r>
              <a:rPr lang="en-IN" b="1" dirty="0" smtClean="0">
                <a:solidFill>
                  <a:schemeClr val="tx1"/>
                </a:solidFill>
              </a:rPr>
              <a:t>MD, FRCP (Edinburgh), FCCM, FIACM, MNAMS</a:t>
            </a:r>
          </a:p>
          <a:p>
            <a:r>
              <a:rPr lang="en-IN" b="1" dirty="0" smtClean="0">
                <a:solidFill>
                  <a:schemeClr val="tx1"/>
                </a:solidFill>
              </a:rPr>
              <a:t>Professor</a:t>
            </a:r>
          </a:p>
          <a:p>
            <a:r>
              <a:rPr lang="en-IN" b="1" dirty="0" smtClean="0">
                <a:solidFill>
                  <a:schemeClr val="tx1"/>
                </a:solidFill>
              </a:rPr>
              <a:t>Department of Anaesthesiology &amp; Critical Care</a:t>
            </a:r>
          </a:p>
        </p:txBody>
      </p:sp>
      <p:pic>
        <p:nvPicPr>
          <p:cNvPr id="1026" name="Picture 2" descr="kgmu.or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4179" y="210577"/>
            <a:ext cx="1929119" cy="1823575"/>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38064" y="210575"/>
            <a:ext cx="2019759" cy="1994442"/>
          </a:xfrm>
          <a:prstGeom prst="rect">
            <a:avLst/>
          </a:prstGeom>
        </p:spPr>
      </p:pic>
    </p:spTree>
    <p:extLst>
      <p:ext uri="{BB962C8B-B14F-4D97-AF65-F5344CB8AC3E}">
        <p14:creationId xmlns:p14="http://schemas.microsoft.com/office/powerpoint/2010/main" val="1723427020"/>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PROTOCOLS FOR SUCTION ETT / TRACHEOSTOMY TUBES </a:t>
            </a:r>
            <a:endParaRPr lang="en-IN" dirty="0"/>
          </a:p>
        </p:txBody>
      </p:sp>
      <p:sp>
        <p:nvSpPr>
          <p:cNvPr id="3" name="Content Placeholder 2"/>
          <p:cNvSpPr>
            <a:spLocks noGrp="1"/>
          </p:cNvSpPr>
          <p:nvPr>
            <p:ph idx="1"/>
          </p:nvPr>
        </p:nvSpPr>
        <p:spPr/>
        <p:txBody>
          <a:bodyPr>
            <a:normAutofit/>
          </a:bodyPr>
          <a:lstStyle/>
          <a:p>
            <a:pPr marL="0" indent="0" algn="just">
              <a:buNone/>
            </a:pPr>
            <a:r>
              <a:rPr lang="en-US" dirty="0" smtClean="0"/>
              <a:t>1. Set FiO2 to 1.0 and ventilate for 2 minutes. Wash hands thoroughly and put on sterile gloves in the meanwhile. </a:t>
            </a:r>
            <a:endParaRPr lang="en-IN" dirty="0" smtClean="0"/>
          </a:p>
          <a:p>
            <a:pPr marL="0" indent="0" algn="just">
              <a:buNone/>
            </a:pPr>
            <a:r>
              <a:rPr lang="en-US" dirty="0" smtClean="0"/>
              <a:t>2. If patient is not on ventilator, increase the oxygen flow to the ET tube/tracheostomy tube to 15 liters/min. </a:t>
            </a:r>
            <a:endParaRPr lang="en-IN" dirty="0" smtClean="0"/>
          </a:p>
          <a:p>
            <a:pPr marL="0" indent="0" algn="just">
              <a:buNone/>
            </a:pPr>
            <a:r>
              <a:rPr lang="en-US" dirty="0" smtClean="0"/>
              <a:t>3. Make the bed flat. </a:t>
            </a:r>
            <a:endParaRPr lang="en-IN" dirty="0" smtClean="0"/>
          </a:p>
          <a:p>
            <a:pPr marL="0" indent="0" algn="just">
              <a:buNone/>
            </a:pPr>
            <a:r>
              <a:rPr lang="en-US" dirty="0" smtClean="0"/>
              <a:t>4. Take a sterile catheter with a blunt tip (keep it in its protective covering). </a:t>
            </a:r>
            <a:endParaRPr lang="en-IN" dirty="0" smtClean="0"/>
          </a:p>
          <a:p>
            <a:pPr marL="0" indent="0" algn="just">
              <a:buNone/>
            </a:pPr>
            <a:r>
              <a:rPr lang="en-US" dirty="0" smtClean="0"/>
              <a:t>5. Set the wall suction not higher than 120mm Hg in adults and 60 to 80 mm Hg in children. Attach the suction catheter to the tubing. </a:t>
            </a:r>
            <a:endParaRPr lang="en-IN" dirty="0" smtClean="0"/>
          </a:p>
          <a:p>
            <a:pPr algn="just"/>
            <a:endParaRPr lang="en-IN" dirty="0"/>
          </a:p>
        </p:txBody>
      </p:sp>
    </p:spTree>
    <p:extLst>
      <p:ext uri="{BB962C8B-B14F-4D97-AF65-F5344CB8AC3E}">
        <p14:creationId xmlns:p14="http://schemas.microsoft.com/office/powerpoint/2010/main" val="38034846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PROTOCOLS FOR SUCTION ETT / TRACHEOSTOMY TUBES </a:t>
            </a:r>
            <a:endParaRPr lang="en-IN" dirty="0"/>
          </a:p>
        </p:txBody>
      </p:sp>
      <p:sp>
        <p:nvSpPr>
          <p:cNvPr id="3" name="Content Placeholder 2"/>
          <p:cNvSpPr>
            <a:spLocks noGrp="1"/>
          </p:cNvSpPr>
          <p:nvPr>
            <p:ph idx="1"/>
          </p:nvPr>
        </p:nvSpPr>
        <p:spPr/>
        <p:txBody>
          <a:bodyPr>
            <a:normAutofit fontScale="92500" lnSpcReduction="10000"/>
          </a:bodyPr>
          <a:lstStyle/>
          <a:p>
            <a:pPr marL="0" indent="0" algn="just">
              <a:buNone/>
            </a:pPr>
            <a:r>
              <a:rPr lang="en-US" dirty="0" smtClean="0"/>
              <a:t>6. Disconnect the tube from ventilator; introduce the suction catheter keeping the user end pinched. Once the catheter has gone in smoothly, release the suction and withdraw the catheter slowly by a twisting motion. A single suction episode should not last more than 12 seconds. </a:t>
            </a:r>
            <a:endParaRPr lang="en-IN" dirty="0" smtClean="0"/>
          </a:p>
          <a:p>
            <a:pPr marL="0" indent="0" algn="just">
              <a:buNone/>
            </a:pPr>
            <a:r>
              <a:rPr lang="en-US" dirty="0" smtClean="0"/>
              <a:t>7. The patient will be ventilated for 2 minutes before repeating suction. </a:t>
            </a:r>
            <a:endParaRPr lang="en-IN" dirty="0" smtClean="0"/>
          </a:p>
          <a:p>
            <a:pPr marL="0" indent="0" algn="just">
              <a:buNone/>
            </a:pPr>
            <a:r>
              <a:rPr lang="en-US" dirty="0" smtClean="0"/>
              <a:t>8. Oral suctioning to be done after tracheal suctioning is over. </a:t>
            </a:r>
            <a:endParaRPr lang="en-IN" dirty="0" smtClean="0"/>
          </a:p>
          <a:p>
            <a:pPr marL="0" indent="0" algn="just">
              <a:buNone/>
            </a:pPr>
            <a:r>
              <a:rPr lang="en-US" dirty="0" smtClean="0"/>
              <a:t>9. At the end of each episode of suction, discard the catheter and gloves in the appropriate waste container. </a:t>
            </a:r>
            <a:endParaRPr lang="en-IN" dirty="0" smtClean="0"/>
          </a:p>
          <a:p>
            <a:pPr marL="0" indent="0" algn="just">
              <a:buNone/>
            </a:pPr>
            <a:r>
              <a:rPr lang="en-US" dirty="0" smtClean="0"/>
              <a:t>10. Rewash hands and proceed to next duty. </a:t>
            </a:r>
            <a:endParaRPr lang="en-IN" dirty="0" smtClean="0"/>
          </a:p>
        </p:txBody>
      </p:sp>
    </p:spTree>
    <p:extLst>
      <p:ext uri="{BB962C8B-B14F-4D97-AF65-F5344CB8AC3E}">
        <p14:creationId xmlns:p14="http://schemas.microsoft.com/office/powerpoint/2010/main" val="27534658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ADMISSION, DISCHARGE CRITERIA AND TRIAGE</a:t>
            </a:r>
            <a:endParaRPr lang="en-IN" dirty="0"/>
          </a:p>
        </p:txBody>
      </p:sp>
      <p:sp>
        <p:nvSpPr>
          <p:cNvPr id="3" name="Content Placeholder 2"/>
          <p:cNvSpPr>
            <a:spLocks noGrp="1"/>
          </p:cNvSpPr>
          <p:nvPr>
            <p:ph idx="1"/>
          </p:nvPr>
        </p:nvSpPr>
        <p:spPr/>
        <p:txBody>
          <a:bodyPr/>
          <a:lstStyle/>
          <a:p>
            <a:pPr marL="0" indent="0" algn="just">
              <a:buNone/>
            </a:pPr>
            <a:r>
              <a:rPr lang="en-US" b="1" dirty="0" smtClean="0"/>
              <a:t>ADMISSION CRITERIA</a:t>
            </a:r>
            <a:endParaRPr lang="en-IN" dirty="0" smtClean="0"/>
          </a:p>
          <a:p>
            <a:pPr marL="457200" indent="-457200" algn="just">
              <a:buFont typeface="+mj-lt"/>
              <a:buAutoNum type="arabicPeriod"/>
            </a:pPr>
            <a:r>
              <a:rPr lang="en-US" b="1" dirty="0" smtClean="0"/>
              <a:t> </a:t>
            </a:r>
            <a:r>
              <a:rPr lang="en-US" dirty="0" smtClean="0"/>
              <a:t>One should be very thoughtful at the time of admission in ICU, that which patient will be most benefited, and bed should be reserved for patients with reversible medical conditions with a reasonable prospect of substantial recovery.</a:t>
            </a:r>
            <a:endParaRPr lang="en-IN" dirty="0" smtClean="0"/>
          </a:p>
          <a:p>
            <a:pPr marL="457200" indent="-457200" algn="just">
              <a:buFont typeface="+mj-lt"/>
              <a:buAutoNum type="arabicPeriod"/>
            </a:pPr>
            <a:r>
              <a:rPr lang="en-US" dirty="0" smtClean="0"/>
              <a:t>Patients with the following conditions are candidates for admission to the Intensive Care Unit.</a:t>
            </a:r>
            <a:endParaRPr lang="en-IN" dirty="0" smtClean="0"/>
          </a:p>
          <a:p>
            <a:pPr algn="just"/>
            <a:endParaRPr lang="en-IN" dirty="0"/>
          </a:p>
        </p:txBody>
      </p:sp>
    </p:spTree>
    <p:extLst>
      <p:ext uri="{BB962C8B-B14F-4D97-AF65-F5344CB8AC3E}">
        <p14:creationId xmlns:p14="http://schemas.microsoft.com/office/powerpoint/2010/main" val="31142956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DISCHARGE CRITERIA</a:t>
            </a:r>
            <a:endParaRPr lang="en-IN" dirty="0"/>
          </a:p>
        </p:txBody>
      </p:sp>
      <p:sp>
        <p:nvSpPr>
          <p:cNvPr id="3" name="Content Placeholder 2"/>
          <p:cNvSpPr>
            <a:spLocks noGrp="1"/>
          </p:cNvSpPr>
          <p:nvPr>
            <p:ph idx="1"/>
          </p:nvPr>
        </p:nvSpPr>
        <p:spPr/>
        <p:txBody>
          <a:bodyPr>
            <a:normAutofit/>
          </a:bodyPr>
          <a:lstStyle/>
          <a:p>
            <a:pPr marL="0" indent="0" algn="just">
              <a:buNone/>
            </a:pPr>
            <a:r>
              <a:rPr lang="en-US" dirty="0" smtClean="0"/>
              <a:t>The patients admitted in ICU require frequent review of their clinical status to identify that the patient no longer requires critical care support. This includes:</a:t>
            </a:r>
            <a:endParaRPr lang="en-IN" dirty="0" smtClean="0"/>
          </a:p>
          <a:p>
            <a:pPr marL="457200" indent="-457200" algn="just">
              <a:buFont typeface="+mj-lt"/>
              <a:buAutoNum type="alphaUcPeriod"/>
            </a:pPr>
            <a:r>
              <a:rPr lang="en-US" dirty="0" smtClean="0"/>
              <a:t>When physiologic condition of a patient has stabilized and the need for monitoring and critical care is no longer required.</a:t>
            </a:r>
            <a:endParaRPr lang="en-IN" dirty="0" smtClean="0"/>
          </a:p>
          <a:p>
            <a:pPr marL="457200" indent="-457200" algn="just">
              <a:buFont typeface="+mj-lt"/>
              <a:buAutoNum type="alphaUcPeriod"/>
            </a:pPr>
            <a:r>
              <a:rPr lang="en-US" dirty="0" smtClean="0"/>
              <a:t>When a patient's physiological condition has deteriorated and / or there is end organ damage which becomes irreversible and any active interventions are no longer will prove to be helpful, withdrawal of therapy should be carried out. Patient should only be discharged to the ward if bed is required.</a:t>
            </a:r>
            <a:endParaRPr lang="en-IN" dirty="0" smtClean="0"/>
          </a:p>
          <a:p>
            <a:pPr algn="just"/>
            <a:endParaRPr lang="en-IN" dirty="0"/>
          </a:p>
        </p:txBody>
      </p:sp>
    </p:spTree>
    <p:extLst>
      <p:ext uri="{BB962C8B-B14F-4D97-AF65-F5344CB8AC3E}">
        <p14:creationId xmlns:p14="http://schemas.microsoft.com/office/powerpoint/2010/main" val="28441081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DISCHARGE CRITERIA</a:t>
            </a:r>
            <a:endParaRPr lang="en-IN" dirty="0"/>
          </a:p>
        </p:txBody>
      </p:sp>
      <p:sp>
        <p:nvSpPr>
          <p:cNvPr id="3" name="Content Placeholder 2"/>
          <p:cNvSpPr>
            <a:spLocks noGrp="1"/>
          </p:cNvSpPr>
          <p:nvPr>
            <p:ph idx="1"/>
          </p:nvPr>
        </p:nvSpPr>
        <p:spPr/>
        <p:txBody>
          <a:bodyPr>
            <a:normAutofit lnSpcReduction="10000"/>
          </a:bodyPr>
          <a:lstStyle/>
          <a:p>
            <a:pPr marL="0" indent="0" algn="just">
              <a:buNone/>
            </a:pPr>
            <a:r>
              <a:rPr lang="en-US" dirty="0" smtClean="0"/>
              <a:t>Discharge will be based on the following criteria:</a:t>
            </a:r>
            <a:endParaRPr lang="en-IN" dirty="0" smtClean="0"/>
          </a:p>
          <a:p>
            <a:pPr marL="0" indent="0" algn="just">
              <a:buNone/>
            </a:pPr>
            <a:r>
              <a:rPr lang="en-US" dirty="0" smtClean="0"/>
              <a:t>1. Hemodynamic parameters are stable</a:t>
            </a:r>
            <a:endParaRPr lang="en-IN" dirty="0" smtClean="0"/>
          </a:p>
          <a:p>
            <a:pPr marL="0" indent="0" algn="just">
              <a:buNone/>
            </a:pPr>
            <a:r>
              <a:rPr lang="en-US" dirty="0" smtClean="0"/>
              <a:t>2. Extubated patient with stable arterial blood gases and without any airway obstruction. </a:t>
            </a:r>
            <a:endParaRPr lang="en-IN" dirty="0" smtClean="0"/>
          </a:p>
          <a:p>
            <a:pPr marL="0" indent="0" algn="just">
              <a:buNone/>
            </a:pPr>
            <a:r>
              <a:rPr lang="en-US" dirty="0" smtClean="0"/>
              <a:t>3. Patient is maintaining Saturation &gt;90% with Oxygen requirements not more than 60%.</a:t>
            </a:r>
            <a:endParaRPr lang="en-IN" dirty="0" smtClean="0"/>
          </a:p>
          <a:p>
            <a:pPr marL="0" indent="0" algn="just">
              <a:buNone/>
            </a:pPr>
            <a:r>
              <a:rPr lang="en-US" dirty="0" smtClean="0"/>
              <a:t>4. Intravenous inotropic/ vasopressor support and vasodilators are no longer necessary. Patients on low dose inotropic support may be discharged earlier if ICU bed is required.</a:t>
            </a:r>
            <a:endParaRPr lang="en-IN" dirty="0" smtClean="0"/>
          </a:p>
        </p:txBody>
      </p:sp>
    </p:spTree>
    <p:extLst>
      <p:ext uri="{BB962C8B-B14F-4D97-AF65-F5344CB8AC3E}">
        <p14:creationId xmlns:p14="http://schemas.microsoft.com/office/powerpoint/2010/main" val="26727386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DISCHARGE CRITERIA</a:t>
            </a:r>
            <a:endParaRPr lang="en-IN" dirty="0"/>
          </a:p>
        </p:txBody>
      </p:sp>
      <p:sp>
        <p:nvSpPr>
          <p:cNvPr id="3" name="Content Placeholder 2"/>
          <p:cNvSpPr>
            <a:spLocks noGrp="1"/>
          </p:cNvSpPr>
          <p:nvPr>
            <p:ph idx="1"/>
          </p:nvPr>
        </p:nvSpPr>
        <p:spPr/>
        <p:txBody>
          <a:bodyPr/>
          <a:lstStyle/>
          <a:p>
            <a:pPr marL="0" indent="0" algn="just">
              <a:buNone/>
            </a:pPr>
            <a:r>
              <a:rPr lang="en-US" dirty="0" smtClean="0"/>
              <a:t>5. Cardiac dysrhythmias are controlled</a:t>
            </a:r>
            <a:endParaRPr lang="en-IN" dirty="0" smtClean="0"/>
          </a:p>
          <a:p>
            <a:pPr marL="0" indent="0" algn="just">
              <a:buNone/>
            </a:pPr>
            <a:r>
              <a:rPr lang="en-US" dirty="0" smtClean="0"/>
              <a:t>6. Neurologic stability with control of seizures</a:t>
            </a:r>
            <a:endParaRPr lang="en-IN" dirty="0" smtClean="0"/>
          </a:p>
          <a:p>
            <a:pPr marL="0" indent="0" algn="just">
              <a:buNone/>
            </a:pPr>
            <a:r>
              <a:rPr lang="en-US" dirty="0" smtClean="0"/>
              <a:t>7. Patients who require long term mechanical ventilation (</a:t>
            </a:r>
            <a:r>
              <a:rPr lang="en-US" dirty="0" err="1" smtClean="0"/>
              <a:t>eg</a:t>
            </a:r>
            <a:r>
              <a:rPr lang="en-US" dirty="0" smtClean="0"/>
              <a:t> motor neuron disease, cervical spine injuries) with any of the acute critical problems reversed or resolved</a:t>
            </a:r>
            <a:endParaRPr lang="en-IN" dirty="0" smtClean="0"/>
          </a:p>
          <a:p>
            <a:pPr marL="0" indent="0" algn="just">
              <a:buNone/>
            </a:pPr>
            <a:r>
              <a:rPr lang="en-US" dirty="0" smtClean="0"/>
              <a:t>8. </a:t>
            </a:r>
            <a:r>
              <a:rPr lang="en-US" dirty="0" err="1" smtClean="0"/>
              <a:t>Tracheostomised</a:t>
            </a:r>
            <a:r>
              <a:rPr lang="en-US" dirty="0" smtClean="0"/>
              <a:t> patients who no longer require frequent suctioning</a:t>
            </a:r>
            <a:endParaRPr lang="en-IN" dirty="0" smtClean="0"/>
          </a:p>
        </p:txBody>
      </p:sp>
    </p:spTree>
    <p:extLst>
      <p:ext uri="{BB962C8B-B14F-4D97-AF65-F5344CB8AC3E}">
        <p14:creationId xmlns:p14="http://schemas.microsoft.com/office/powerpoint/2010/main" val="11113152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6" y="618518"/>
            <a:ext cx="10364451" cy="615371"/>
          </a:xfrm>
        </p:spPr>
        <p:txBody>
          <a:bodyPr/>
          <a:lstStyle/>
          <a:p>
            <a:r>
              <a:rPr lang="en-US" b="1" dirty="0" smtClean="0"/>
              <a:t>TRIAGE</a:t>
            </a:r>
            <a:endParaRPr lang="en-IN" dirty="0"/>
          </a:p>
        </p:txBody>
      </p:sp>
      <p:sp>
        <p:nvSpPr>
          <p:cNvPr id="3" name="Content Placeholder 2"/>
          <p:cNvSpPr>
            <a:spLocks noGrp="1"/>
          </p:cNvSpPr>
          <p:nvPr>
            <p:ph idx="1"/>
          </p:nvPr>
        </p:nvSpPr>
        <p:spPr>
          <a:xfrm>
            <a:off x="838200" y="1487277"/>
            <a:ext cx="10515600" cy="4924540"/>
          </a:xfrm>
        </p:spPr>
        <p:txBody>
          <a:bodyPr>
            <a:normAutofit fontScale="92500" lnSpcReduction="20000"/>
          </a:bodyPr>
          <a:lstStyle/>
          <a:p>
            <a:pPr marL="0" indent="0" algn="just">
              <a:buNone/>
            </a:pPr>
            <a:r>
              <a:rPr lang="en-US" dirty="0" smtClean="0"/>
              <a:t>In the view of limited resources and the limited number of beds, triage may be necessary. The following factors will be kept in mind in triaging:</a:t>
            </a:r>
            <a:endParaRPr lang="en-IN" dirty="0" smtClean="0"/>
          </a:p>
          <a:p>
            <a:pPr lvl="0" algn="just"/>
            <a:r>
              <a:rPr lang="en-US" dirty="0" smtClean="0"/>
              <a:t>Diagnosis</a:t>
            </a:r>
            <a:endParaRPr lang="en-IN" dirty="0" smtClean="0"/>
          </a:p>
          <a:p>
            <a:pPr lvl="0" algn="just"/>
            <a:r>
              <a:rPr lang="en-US" dirty="0" smtClean="0"/>
              <a:t>Severity of illness</a:t>
            </a:r>
            <a:endParaRPr lang="en-IN" dirty="0" smtClean="0"/>
          </a:p>
          <a:p>
            <a:pPr lvl="0" algn="just"/>
            <a:r>
              <a:rPr lang="en-US" dirty="0" smtClean="0"/>
              <a:t>Age and functional status</a:t>
            </a:r>
            <a:endParaRPr lang="en-IN" dirty="0" smtClean="0"/>
          </a:p>
          <a:p>
            <a:pPr lvl="0" algn="just"/>
            <a:r>
              <a:rPr lang="en-US" dirty="0" smtClean="0"/>
              <a:t>Co-morbid disease</a:t>
            </a:r>
            <a:endParaRPr lang="en-IN" dirty="0" smtClean="0"/>
          </a:p>
          <a:p>
            <a:pPr lvl="0" algn="just"/>
            <a:r>
              <a:rPr lang="en-US" dirty="0" smtClean="0"/>
              <a:t>Physiological reserve</a:t>
            </a:r>
            <a:endParaRPr lang="en-IN" dirty="0" smtClean="0"/>
          </a:p>
          <a:p>
            <a:pPr lvl="0" algn="just"/>
            <a:r>
              <a:rPr lang="en-US" dirty="0" smtClean="0"/>
              <a:t>Prognosis</a:t>
            </a:r>
            <a:endParaRPr lang="en-IN" dirty="0" smtClean="0"/>
          </a:p>
          <a:p>
            <a:pPr lvl="0" algn="just"/>
            <a:r>
              <a:rPr lang="en-US" dirty="0" smtClean="0"/>
              <a:t>Availability of suitable treatment</a:t>
            </a:r>
            <a:endParaRPr lang="en-IN" dirty="0" smtClean="0"/>
          </a:p>
          <a:p>
            <a:pPr lvl="0" algn="just"/>
            <a:r>
              <a:rPr lang="en-US" dirty="0" smtClean="0"/>
              <a:t>Response to treatment to date</a:t>
            </a:r>
            <a:endParaRPr lang="en-IN" dirty="0" smtClean="0"/>
          </a:p>
          <a:p>
            <a:pPr lvl="0" algn="just"/>
            <a:r>
              <a:rPr lang="en-US" dirty="0" smtClean="0"/>
              <a:t>Recent cardiopulmonary arrest</a:t>
            </a:r>
            <a:endParaRPr lang="en-IN" dirty="0" smtClean="0"/>
          </a:p>
          <a:p>
            <a:pPr lvl="0" algn="just"/>
            <a:r>
              <a:rPr lang="en-US" dirty="0" smtClean="0"/>
              <a:t>Anticipated quality of life.</a:t>
            </a:r>
            <a:endParaRPr lang="en-IN" dirty="0"/>
          </a:p>
        </p:txBody>
      </p:sp>
    </p:spTree>
    <p:extLst>
      <p:ext uri="{BB962C8B-B14F-4D97-AF65-F5344CB8AC3E}">
        <p14:creationId xmlns:p14="http://schemas.microsoft.com/office/powerpoint/2010/main" val="9845427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96609"/>
            <a:ext cx="10515600" cy="1002535"/>
          </a:xfrm>
        </p:spPr>
        <p:txBody>
          <a:bodyPr/>
          <a:lstStyle/>
          <a:p>
            <a:r>
              <a:rPr lang="en-US" b="1" dirty="0" smtClean="0"/>
              <a:t>DISINFECTION &amp; SURVEILLANCE</a:t>
            </a:r>
            <a:endParaRPr lang="en-IN" dirty="0"/>
          </a:p>
        </p:txBody>
      </p:sp>
      <p:sp>
        <p:nvSpPr>
          <p:cNvPr id="3" name="Content Placeholder 2"/>
          <p:cNvSpPr>
            <a:spLocks noGrp="1"/>
          </p:cNvSpPr>
          <p:nvPr>
            <p:ph idx="1"/>
          </p:nvPr>
        </p:nvSpPr>
        <p:spPr>
          <a:xfrm>
            <a:off x="838200" y="1630497"/>
            <a:ext cx="10515600" cy="3955056"/>
          </a:xfrm>
        </p:spPr>
        <p:txBody>
          <a:bodyPr>
            <a:normAutofit/>
          </a:bodyPr>
          <a:lstStyle/>
          <a:p>
            <a:pPr marL="0" indent="0" algn="just">
              <a:buNone/>
            </a:pPr>
            <a:r>
              <a:rPr lang="en-US" dirty="0" smtClean="0"/>
              <a:t>1. Hand washing will be done prior to handling any patient in the ICU by all concerned. Antimicrobial soaps or alcohol based solutions will be used always. </a:t>
            </a:r>
            <a:endParaRPr lang="en-IN" dirty="0" smtClean="0"/>
          </a:p>
          <a:p>
            <a:pPr marL="0" indent="0" algn="just">
              <a:buNone/>
            </a:pPr>
            <a:r>
              <a:rPr lang="en-US" dirty="0" smtClean="0"/>
              <a:t>2. The ICU will be mopped four times every day, viz., at 0600h, 1200h, 0600h &amp; midnight. </a:t>
            </a:r>
            <a:endParaRPr lang="en-IN" dirty="0" smtClean="0"/>
          </a:p>
          <a:p>
            <a:pPr marL="0" indent="0" algn="just">
              <a:buNone/>
            </a:pPr>
            <a:r>
              <a:rPr lang="en-US" dirty="0" smtClean="0"/>
              <a:t>3. Each bed will be disinfected after each vacation. The rails and all the surfaces will be thoroughly mopped and allowed to dry. </a:t>
            </a:r>
            <a:endParaRPr lang="en-IN" dirty="0" smtClean="0"/>
          </a:p>
          <a:p>
            <a:pPr marL="0" indent="0" algn="just">
              <a:buNone/>
            </a:pPr>
            <a:r>
              <a:rPr lang="en-US" dirty="0" smtClean="0"/>
              <a:t>4. All soiled and bloodstained linen will be washed under cold tap water using universal precautions. Such linen and all linen from patients diagnosed to have HIV, HBV, HCV, and MRSA are to be decontaminated by autoclaving before being sent to laundry.</a:t>
            </a:r>
            <a:endParaRPr lang="en-IN" dirty="0" smtClean="0"/>
          </a:p>
        </p:txBody>
      </p:sp>
    </p:spTree>
    <p:extLst>
      <p:ext uri="{BB962C8B-B14F-4D97-AF65-F5344CB8AC3E}">
        <p14:creationId xmlns:p14="http://schemas.microsoft.com/office/powerpoint/2010/main" val="42242738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DISINFECTION &amp; SURVEILLANCE</a:t>
            </a:r>
            <a:endParaRPr lang="en-IN" dirty="0"/>
          </a:p>
        </p:txBody>
      </p:sp>
      <p:sp>
        <p:nvSpPr>
          <p:cNvPr id="3" name="Content Placeholder 2"/>
          <p:cNvSpPr>
            <a:spLocks noGrp="1"/>
          </p:cNvSpPr>
          <p:nvPr>
            <p:ph idx="1"/>
          </p:nvPr>
        </p:nvSpPr>
        <p:spPr>
          <a:xfrm>
            <a:off x="913774" y="2137273"/>
            <a:ext cx="10363826" cy="3194892"/>
          </a:xfrm>
        </p:spPr>
        <p:txBody>
          <a:bodyPr>
            <a:normAutofit/>
          </a:bodyPr>
          <a:lstStyle/>
          <a:p>
            <a:pPr marL="0" indent="0" algn="just">
              <a:buNone/>
            </a:pPr>
            <a:r>
              <a:rPr lang="en-US" dirty="0" smtClean="0"/>
              <a:t>5. Kidney trays, bedpans, basins will be cleaned with detergent and water and disinfected. </a:t>
            </a:r>
            <a:endParaRPr lang="en-IN" dirty="0" smtClean="0"/>
          </a:p>
          <a:p>
            <a:pPr marL="0" indent="0" algn="just">
              <a:buNone/>
            </a:pPr>
            <a:r>
              <a:rPr lang="en-US" dirty="0" smtClean="0"/>
              <a:t>6. Any blood spills will be disinfected with 1% sodium hypochlorite. </a:t>
            </a:r>
            <a:endParaRPr lang="en-IN" dirty="0" smtClean="0"/>
          </a:p>
          <a:p>
            <a:pPr marL="0" indent="0" algn="just">
              <a:buNone/>
            </a:pPr>
            <a:r>
              <a:rPr lang="en-US" dirty="0" smtClean="0"/>
              <a:t>7. Once a week the ICU will be thoroughly disinfected by washing. </a:t>
            </a:r>
            <a:endParaRPr lang="en-IN" dirty="0" smtClean="0"/>
          </a:p>
          <a:p>
            <a:pPr marL="0" indent="0" algn="just">
              <a:buNone/>
            </a:pPr>
            <a:r>
              <a:rPr lang="en-US" dirty="0" smtClean="0"/>
              <a:t>8. All portable equipments, fixtures, doors, hinges, glass inserts will be cleaned with a cloth moistened with detergent. </a:t>
            </a:r>
            <a:endParaRPr lang="en-IN" dirty="0" smtClean="0"/>
          </a:p>
          <a:p>
            <a:pPr algn="just"/>
            <a:endParaRPr lang="en-IN" dirty="0"/>
          </a:p>
        </p:txBody>
      </p:sp>
    </p:spTree>
    <p:extLst>
      <p:ext uri="{BB962C8B-B14F-4D97-AF65-F5344CB8AC3E}">
        <p14:creationId xmlns:p14="http://schemas.microsoft.com/office/powerpoint/2010/main" val="33482614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DISINFECTION &amp; SURVEILLANCE</a:t>
            </a:r>
            <a:endParaRPr lang="en-IN" dirty="0"/>
          </a:p>
        </p:txBody>
      </p:sp>
      <p:sp>
        <p:nvSpPr>
          <p:cNvPr id="3" name="Content Placeholder 2"/>
          <p:cNvSpPr>
            <a:spLocks noGrp="1"/>
          </p:cNvSpPr>
          <p:nvPr>
            <p:ph idx="1"/>
          </p:nvPr>
        </p:nvSpPr>
        <p:spPr/>
        <p:txBody>
          <a:bodyPr>
            <a:normAutofit lnSpcReduction="10000"/>
          </a:bodyPr>
          <a:lstStyle/>
          <a:p>
            <a:pPr marL="0" indent="0" algn="just">
              <a:buNone/>
            </a:pPr>
            <a:r>
              <a:rPr lang="en-US" dirty="0" smtClean="0"/>
              <a:t>9. Stainless steel surfaces will be cleaned with detergent, rinsed and cleaned with warm water. </a:t>
            </a:r>
            <a:endParaRPr lang="en-IN" dirty="0" smtClean="0"/>
          </a:p>
          <a:p>
            <a:pPr marL="0" indent="0" algn="just">
              <a:buNone/>
            </a:pPr>
            <a:r>
              <a:rPr lang="en-US" dirty="0" smtClean="0"/>
              <a:t>10. Portable equipment will be cleaned by mopping. Clean wheel castors by rolling across toweling saturated with detergent. </a:t>
            </a:r>
            <a:endParaRPr lang="en-IN" dirty="0" smtClean="0"/>
          </a:p>
          <a:p>
            <a:pPr marL="0" indent="0" algn="just">
              <a:buNone/>
            </a:pPr>
            <a:r>
              <a:rPr lang="en-US" dirty="0" smtClean="0"/>
              <a:t>11. Subsequently culture swabs from the floor and air will be sent to the Microbiology dept., the results of which will be recorded in a register in the ward. </a:t>
            </a:r>
            <a:endParaRPr lang="en-IN" dirty="0" smtClean="0"/>
          </a:p>
          <a:p>
            <a:pPr marL="0" indent="0" algn="just">
              <a:buNone/>
            </a:pPr>
            <a:r>
              <a:rPr lang="en-US" dirty="0" smtClean="0"/>
              <a:t>12. For all chronic patients indwelling catheters and nasogastric tubes will be changed once a week. All endotracheal tubes will be changed after three days whenever possible. </a:t>
            </a:r>
            <a:endParaRPr lang="en-IN" dirty="0" smtClean="0"/>
          </a:p>
          <a:p>
            <a:pPr algn="just"/>
            <a:endParaRPr lang="en-IN" dirty="0"/>
          </a:p>
        </p:txBody>
      </p:sp>
    </p:spTree>
    <p:extLst>
      <p:ext uri="{BB962C8B-B14F-4D97-AF65-F5344CB8AC3E}">
        <p14:creationId xmlns:p14="http://schemas.microsoft.com/office/powerpoint/2010/main" val="6715528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GENERAL GUIDELINES FOR ICU</a:t>
            </a:r>
            <a:endParaRPr lang="en-IN" dirty="0"/>
          </a:p>
        </p:txBody>
      </p:sp>
      <p:sp>
        <p:nvSpPr>
          <p:cNvPr id="3" name="Content Placeholder 2"/>
          <p:cNvSpPr>
            <a:spLocks noGrp="1"/>
          </p:cNvSpPr>
          <p:nvPr>
            <p:ph idx="1"/>
          </p:nvPr>
        </p:nvSpPr>
        <p:spPr>
          <a:xfrm>
            <a:off x="913774" y="2060156"/>
            <a:ext cx="10363826" cy="3731045"/>
          </a:xfrm>
        </p:spPr>
        <p:txBody>
          <a:bodyPr>
            <a:normAutofit lnSpcReduction="10000"/>
          </a:bodyPr>
          <a:lstStyle/>
          <a:p>
            <a:pPr marL="0" indent="0" algn="just">
              <a:buNone/>
            </a:pPr>
            <a:r>
              <a:rPr lang="en-US" dirty="0" smtClean="0"/>
              <a:t>1. It will be ensured that patients with minimal chances of survival or terminal care patients are not shifted to the ICU. </a:t>
            </a:r>
            <a:endParaRPr lang="en-IN" dirty="0" smtClean="0"/>
          </a:p>
          <a:p>
            <a:pPr marL="0" indent="0" algn="just">
              <a:buNone/>
            </a:pPr>
            <a:r>
              <a:rPr lang="en-US" dirty="0" smtClean="0"/>
              <a:t>2. Before admitting/shifting a patient to the ICU, the MO or the Nursing officer in charge of the case will inform the ICU to enable ICU staff to prepare a bed to receive the patient. </a:t>
            </a:r>
            <a:endParaRPr lang="en-IN" dirty="0" smtClean="0"/>
          </a:p>
          <a:p>
            <a:pPr marL="0" indent="0" algn="just">
              <a:buNone/>
            </a:pPr>
            <a:r>
              <a:rPr lang="en-US" dirty="0" smtClean="0"/>
              <a:t>3. All patients in the ICU will be on multi parameter monitoring. </a:t>
            </a:r>
            <a:endParaRPr lang="en-IN" dirty="0" smtClean="0"/>
          </a:p>
          <a:p>
            <a:pPr marL="0" indent="0" algn="just">
              <a:buNone/>
            </a:pPr>
            <a:r>
              <a:rPr lang="en-US" dirty="0" smtClean="0"/>
              <a:t>4. On arrival, nursing I/C on duty in ICU will check the vitals of the patient, secure an IV, draw blood for protocol investigations and take down treatment orders from the treating MO/ specialist.</a:t>
            </a:r>
            <a:endParaRPr lang="en-IN" dirty="0"/>
          </a:p>
        </p:txBody>
      </p:sp>
    </p:spTree>
    <p:extLst>
      <p:ext uri="{BB962C8B-B14F-4D97-AF65-F5344CB8AC3E}">
        <p14:creationId xmlns:p14="http://schemas.microsoft.com/office/powerpoint/2010/main" val="37942176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DISINFECTION &amp; SURVEILLANCE</a:t>
            </a:r>
            <a:endParaRPr lang="en-IN" dirty="0"/>
          </a:p>
        </p:txBody>
      </p:sp>
      <p:sp>
        <p:nvSpPr>
          <p:cNvPr id="3" name="Content Placeholder 2"/>
          <p:cNvSpPr>
            <a:spLocks noGrp="1"/>
          </p:cNvSpPr>
          <p:nvPr>
            <p:ph idx="1"/>
          </p:nvPr>
        </p:nvSpPr>
        <p:spPr/>
        <p:txBody>
          <a:bodyPr/>
          <a:lstStyle/>
          <a:p>
            <a:pPr marL="0" indent="0" algn="just">
              <a:buNone/>
            </a:pPr>
            <a:r>
              <a:rPr lang="en-US" dirty="0" smtClean="0"/>
              <a:t>13. The HMEF will be changed after every 48 </a:t>
            </a:r>
            <a:r>
              <a:rPr lang="en-US" dirty="0" err="1" smtClean="0"/>
              <a:t>hrs</a:t>
            </a:r>
            <a:r>
              <a:rPr lang="en-US" dirty="0" smtClean="0"/>
              <a:t> or earlier if necessary. </a:t>
            </a:r>
            <a:endParaRPr lang="en-IN" dirty="0" smtClean="0"/>
          </a:p>
          <a:p>
            <a:pPr marL="0" indent="0" algn="just">
              <a:buNone/>
            </a:pPr>
            <a:r>
              <a:rPr lang="en-US" dirty="0" smtClean="0"/>
              <a:t>14. The condensates in the catheter mount, HMEF and ventilator circuits will be periodically drained down into the water traps (circuit should never be raised up to prevent draining into trachea). </a:t>
            </a:r>
            <a:endParaRPr lang="en-IN" dirty="0" smtClean="0"/>
          </a:p>
          <a:p>
            <a:pPr marL="0" indent="0" algn="just">
              <a:buNone/>
            </a:pPr>
            <a:r>
              <a:rPr lang="en-US" dirty="0" smtClean="0"/>
              <a:t>15. The suction tubes will be cleaned and changed every day. The suction bottles once full will be drained out as per hospital waste disposal policy, cleaned with detergent and reapplied. </a:t>
            </a:r>
            <a:endParaRPr lang="en-IN" dirty="0" smtClean="0"/>
          </a:p>
          <a:p>
            <a:pPr algn="just"/>
            <a:endParaRPr lang="en-IN" dirty="0"/>
          </a:p>
        </p:txBody>
      </p:sp>
    </p:spTree>
    <p:extLst>
      <p:ext uri="{BB962C8B-B14F-4D97-AF65-F5344CB8AC3E}">
        <p14:creationId xmlns:p14="http://schemas.microsoft.com/office/powerpoint/2010/main" val="36115121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DISINFECTION &amp; SURVEILLANCE</a:t>
            </a:r>
            <a:endParaRPr lang="en-IN" dirty="0"/>
          </a:p>
        </p:txBody>
      </p:sp>
      <p:sp>
        <p:nvSpPr>
          <p:cNvPr id="3" name="Content Placeholder 2"/>
          <p:cNvSpPr>
            <a:spLocks noGrp="1"/>
          </p:cNvSpPr>
          <p:nvPr>
            <p:ph idx="1"/>
          </p:nvPr>
        </p:nvSpPr>
        <p:spPr>
          <a:xfrm>
            <a:off x="913774" y="2027106"/>
            <a:ext cx="10363826" cy="3764095"/>
          </a:xfrm>
        </p:spPr>
        <p:txBody>
          <a:bodyPr>
            <a:normAutofit/>
          </a:bodyPr>
          <a:lstStyle/>
          <a:p>
            <a:pPr marL="0" indent="0" algn="just">
              <a:buNone/>
            </a:pPr>
            <a:r>
              <a:rPr lang="en-US" dirty="0" smtClean="0"/>
              <a:t>16. Whenever a CVC is removed its tip will be sent for culture and sensitivity. If infection is suspected, the insertion site is to be examined; catheter removed and about 5 – 7 cm segment sent for culture. Any purulent discharge milked out of the skin puncture site will be sent for culture. </a:t>
            </a:r>
            <a:endParaRPr lang="en-IN" dirty="0" smtClean="0"/>
          </a:p>
          <a:p>
            <a:pPr marL="0" indent="0" algn="just">
              <a:buNone/>
            </a:pPr>
            <a:r>
              <a:rPr lang="en-US" dirty="0" smtClean="0"/>
              <a:t>17. It will be ensured that all the catheters, drains, venous catheters and three way stopcocks are free from blood. Injection ports will be swabbed with methylated spirit prior to all injections. </a:t>
            </a:r>
            <a:endParaRPr lang="en-IN" dirty="0" smtClean="0"/>
          </a:p>
          <a:p>
            <a:pPr marL="0" indent="0" algn="just">
              <a:buNone/>
            </a:pPr>
            <a:r>
              <a:rPr lang="en-US" dirty="0" smtClean="0"/>
              <a:t>18. Any patient with MRSA or proven infection will be handled last in the sequence of routine care. </a:t>
            </a:r>
            <a:endParaRPr lang="en-IN" dirty="0" smtClean="0"/>
          </a:p>
          <a:p>
            <a:pPr algn="just"/>
            <a:endParaRPr lang="en-IN" dirty="0"/>
          </a:p>
        </p:txBody>
      </p:sp>
    </p:spTree>
    <p:extLst>
      <p:ext uri="{BB962C8B-B14F-4D97-AF65-F5344CB8AC3E}">
        <p14:creationId xmlns:p14="http://schemas.microsoft.com/office/powerpoint/2010/main" val="26371282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DISINFECTION &amp; SURVEILLANCE</a:t>
            </a:r>
            <a:endParaRPr lang="en-IN" dirty="0"/>
          </a:p>
        </p:txBody>
      </p:sp>
      <p:sp>
        <p:nvSpPr>
          <p:cNvPr id="3" name="Content Placeholder 2"/>
          <p:cNvSpPr>
            <a:spLocks noGrp="1"/>
          </p:cNvSpPr>
          <p:nvPr>
            <p:ph idx="1"/>
          </p:nvPr>
        </p:nvSpPr>
        <p:spPr/>
        <p:txBody>
          <a:bodyPr>
            <a:normAutofit/>
          </a:bodyPr>
          <a:lstStyle/>
          <a:p>
            <a:pPr marL="0" indent="0" algn="just">
              <a:buNone/>
            </a:pPr>
            <a:r>
              <a:rPr lang="en-US" dirty="0" smtClean="0"/>
              <a:t>19. Random two samples of 1 ml of disinfectant will be sent in a sterile container every month to monitor contamination. The results will be entered in a register for record. </a:t>
            </a:r>
            <a:endParaRPr lang="en-IN" dirty="0" smtClean="0"/>
          </a:p>
          <a:p>
            <a:pPr marL="0" indent="0" algn="just">
              <a:buNone/>
            </a:pPr>
            <a:r>
              <a:rPr lang="en-US" dirty="0" smtClean="0"/>
              <a:t>20. All culture reports will be recorded in the ward. </a:t>
            </a:r>
            <a:endParaRPr lang="en-IN" dirty="0" smtClean="0"/>
          </a:p>
          <a:p>
            <a:pPr marL="0" indent="0" algn="just">
              <a:buNone/>
            </a:pPr>
            <a:r>
              <a:rPr lang="en-US" dirty="0" smtClean="0"/>
              <a:t>21. Bed linen and patient clothing will be changed daily and whenever soiled. </a:t>
            </a:r>
            <a:endParaRPr lang="en-IN" dirty="0" smtClean="0"/>
          </a:p>
          <a:p>
            <a:pPr marL="0" indent="0" algn="just">
              <a:buNone/>
            </a:pPr>
            <a:r>
              <a:rPr lang="en-US" dirty="0" smtClean="0"/>
              <a:t>22. The floor washing will be done thoroughly and up to the tiled dado level. All crevices and corners will be thoroughly cleaned. </a:t>
            </a:r>
            <a:endParaRPr lang="en-IN" dirty="0" smtClean="0"/>
          </a:p>
          <a:p>
            <a:pPr marL="0" indent="0" algn="just">
              <a:buNone/>
            </a:pPr>
            <a:r>
              <a:rPr lang="en-US" dirty="0" smtClean="0"/>
              <a:t>23. The walls will be washed with a brush using detergent and water once a week. High dusting is to be done with a wet mop. </a:t>
            </a:r>
            <a:endParaRPr lang="en-IN" dirty="0" smtClean="0"/>
          </a:p>
          <a:p>
            <a:pPr algn="just"/>
            <a:endParaRPr lang="en-IN" dirty="0"/>
          </a:p>
        </p:txBody>
      </p:sp>
    </p:spTree>
    <p:extLst>
      <p:ext uri="{BB962C8B-B14F-4D97-AF65-F5344CB8AC3E}">
        <p14:creationId xmlns:p14="http://schemas.microsoft.com/office/powerpoint/2010/main" val="28428183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DISINFECTION &amp; SURVEILLANCE</a:t>
            </a:r>
            <a:endParaRPr lang="en-IN" dirty="0"/>
          </a:p>
        </p:txBody>
      </p:sp>
      <p:sp>
        <p:nvSpPr>
          <p:cNvPr id="3" name="Content Placeholder 2"/>
          <p:cNvSpPr>
            <a:spLocks noGrp="1"/>
          </p:cNvSpPr>
          <p:nvPr>
            <p:ph idx="1"/>
          </p:nvPr>
        </p:nvSpPr>
        <p:spPr>
          <a:xfrm>
            <a:off x="913774" y="2038122"/>
            <a:ext cx="10363826" cy="3753079"/>
          </a:xfrm>
        </p:spPr>
        <p:txBody>
          <a:bodyPr>
            <a:normAutofit/>
          </a:bodyPr>
          <a:lstStyle/>
          <a:p>
            <a:pPr marL="0" indent="0" algn="just">
              <a:buNone/>
            </a:pPr>
            <a:r>
              <a:rPr lang="en-US" dirty="0" smtClean="0"/>
              <a:t>24. Fans and lights will be cleaned with soap and water once a month. </a:t>
            </a:r>
            <a:endParaRPr lang="en-IN" dirty="0" smtClean="0"/>
          </a:p>
          <a:p>
            <a:pPr marL="0" indent="0" algn="just">
              <a:buNone/>
            </a:pPr>
            <a:r>
              <a:rPr lang="en-US" dirty="0" smtClean="0"/>
              <a:t>25. All work surfaces will be disinfected by wiping solution and then cleaned with detergent and water twice a day. </a:t>
            </a:r>
            <a:endParaRPr lang="en-IN" dirty="0" smtClean="0"/>
          </a:p>
          <a:p>
            <a:pPr marL="0" indent="0" algn="just">
              <a:buNone/>
            </a:pPr>
            <a:r>
              <a:rPr lang="en-US" dirty="0" smtClean="0"/>
              <a:t>26. Cupboards, shelves, beds, lockers, IV stands, stools and other fixtures will be cleaned with detergent and water once a week or whenever soiled. </a:t>
            </a:r>
            <a:endParaRPr lang="en-IN" dirty="0" smtClean="0"/>
          </a:p>
          <a:p>
            <a:pPr marL="0" indent="0" algn="just">
              <a:buNone/>
            </a:pPr>
            <a:r>
              <a:rPr lang="en-US" dirty="0" smtClean="0"/>
              <a:t>27. Curtains will be thoroughly washed with detergent and water every week. Regular wiping with alcohol based disinfectant solution will be done every day. </a:t>
            </a:r>
            <a:endParaRPr lang="en-IN" dirty="0" smtClean="0"/>
          </a:p>
        </p:txBody>
      </p:sp>
    </p:spTree>
    <p:extLst>
      <p:ext uri="{BB962C8B-B14F-4D97-AF65-F5344CB8AC3E}">
        <p14:creationId xmlns:p14="http://schemas.microsoft.com/office/powerpoint/2010/main" val="33703649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DISINFECTION &amp; SURVEILLANCE</a:t>
            </a:r>
            <a:endParaRPr lang="en-IN" dirty="0"/>
          </a:p>
        </p:txBody>
      </p:sp>
      <p:sp>
        <p:nvSpPr>
          <p:cNvPr id="3" name="Content Placeholder 2"/>
          <p:cNvSpPr>
            <a:spLocks noGrp="1"/>
          </p:cNvSpPr>
          <p:nvPr>
            <p:ph idx="1"/>
          </p:nvPr>
        </p:nvSpPr>
        <p:spPr/>
        <p:txBody>
          <a:bodyPr/>
          <a:lstStyle/>
          <a:p>
            <a:pPr marL="0" indent="0" algn="just">
              <a:buNone/>
            </a:pPr>
            <a:r>
              <a:rPr lang="en-US" dirty="0" smtClean="0"/>
              <a:t>28. Store rooms will be mopped once a day and high dusted once a week. </a:t>
            </a:r>
            <a:endParaRPr lang="en-IN" dirty="0" smtClean="0"/>
          </a:p>
          <a:p>
            <a:pPr marL="0" indent="0" algn="just">
              <a:buNone/>
            </a:pPr>
            <a:r>
              <a:rPr lang="en-US" dirty="0" smtClean="0"/>
              <a:t>29. Floor of the bathrooms will be cleaned with broom and detergent once a day and disinfected. Wash basins and toilets will be cleaned with a brush and detergent twice a day. </a:t>
            </a:r>
            <a:endParaRPr lang="en-IN" dirty="0" smtClean="0"/>
          </a:p>
          <a:p>
            <a:pPr marL="0" indent="0" algn="just">
              <a:buNone/>
            </a:pPr>
            <a:r>
              <a:rPr lang="en-US" dirty="0" smtClean="0"/>
              <a:t>30. Regular AC maintenance will be undertaken in consultation with the authorities. AC filters will be cleaned once a month. </a:t>
            </a:r>
            <a:endParaRPr lang="en-IN" dirty="0" smtClean="0"/>
          </a:p>
        </p:txBody>
      </p:sp>
    </p:spTree>
    <p:extLst>
      <p:ext uri="{BB962C8B-B14F-4D97-AF65-F5344CB8AC3E}">
        <p14:creationId xmlns:p14="http://schemas.microsoft.com/office/powerpoint/2010/main" val="31114742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INVESTIGATIONS AND MICROBIOLOGICAL SURVEILLANCE</a:t>
            </a:r>
            <a:endParaRPr lang="en-IN" dirty="0"/>
          </a:p>
        </p:txBody>
      </p:sp>
      <p:sp>
        <p:nvSpPr>
          <p:cNvPr id="3" name="Content Placeholder 2"/>
          <p:cNvSpPr>
            <a:spLocks noGrp="1"/>
          </p:cNvSpPr>
          <p:nvPr>
            <p:ph idx="1"/>
          </p:nvPr>
        </p:nvSpPr>
        <p:spPr/>
        <p:txBody>
          <a:bodyPr>
            <a:normAutofit fontScale="92500" lnSpcReduction="20000"/>
          </a:bodyPr>
          <a:lstStyle/>
          <a:p>
            <a:pPr algn="just"/>
            <a:r>
              <a:rPr lang="en-US" b="1" dirty="0" smtClean="0"/>
              <a:t>Following investigations are required;</a:t>
            </a:r>
            <a:endParaRPr lang="en-IN" dirty="0" smtClean="0"/>
          </a:p>
          <a:p>
            <a:pPr algn="just"/>
            <a:r>
              <a:rPr lang="en-US" b="1" dirty="0" smtClean="0"/>
              <a:t>At the time of admission</a:t>
            </a:r>
            <a:endParaRPr lang="en-IN" dirty="0" smtClean="0"/>
          </a:p>
          <a:p>
            <a:pPr algn="just"/>
            <a:r>
              <a:rPr lang="en-US" dirty="0" smtClean="0"/>
              <a:t>Full blood count (includes hemoglobin, total cell and differential counts, platelet count)</a:t>
            </a:r>
            <a:endParaRPr lang="en-IN" dirty="0" smtClean="0"/>
          </a:p>
          <a:p>
            <a:pPr algn="just"/>
            <a:r>
              <a:rPr lang="en-US" dirty="0" smtClean="0"/>
              <a:t>Serum creatinine, blood urea and serum electrolytes (including Na+, K+, Cl-, Ca2+, Mg2+, Phosphate)</a:t>
            </a:r>
            <a:endParaRPr lang="en-IN" dirty="0" smtClean="0"/>
          </a:p>
          <a:p>
            <a:pPr algn="just"/>
            <a:r>
              <a:rPr lang="en-US" dirty="0" smtClean="0"/>
              <a:t>Liver function test</a:t>
            </a:r>
            <a:endParaRPr lang="en-IN" dirty="0" smtClean="0"/>
          </a:p>
          <a:p>
            <a:pPr algn="just"/>
            <a:r>
              <a:rPr lang="en-US" dirty="0" smtClean="0"/>
              <a:t>Prothrombin time (PT), activated partial thromboplastin time (APTT), INR</a:t>
            </a:r>
            <a:endParaRPr lang="en-IN" dirty="0" smtClean="0"/>
          </a:p>
          <a:p>
            <a:pPr algn="just"/>
            <a:r>
              <a:rPr lang="en-US" dirty="0" smtClean="0"/>
              <a:t>Arterial blood gas</a:t>
            </a:r>
            <a:endParaRPr lang="en-IN" dirty="0" smtClean="0"/>
          </a:p>
          <a:p>
            <a:pPr algn="just"/>
            <a:r>
              <a:rPr lang="en-US" dirty="0" smtClean="0"/>
              <a:t>Blood glucose level </a:t>
            </a:r>
            <a:endParaRPr lang="en-IN" dirty="0"/>
          </a:p>
        </p:txBody>
      </p:sp>
    </p:spTree>
    <p:extLst>
      <p:ext uri="{BB962C8B-B14F-4D97-AF65-F5344CB8AC3E}">
        <p14:creationId xmlns:p14="http://schemas.microsoft.com/office/powerpoint/2010/main" val="119213712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1"/>
            <a:ext cx="10353761" cy="987846"/>
          </a:xfrm>
        </p:spPr>
        <p:txBody>
          <a:bodyPr/>
          <a:lstStyle/>
          <a:p>
            <a:r>
              <a:rPr lang="en-US" dirty="0"/>
              <a:t>INVESTIGATIONS</a:t>
            </a:r>
            <a:endParaRPr lang="en-IN" dirty="0"/>
          </a:p>
        </p:txBody>
      </p:sp>
      <p:sp>
        <p:nvSpPr>
          <p:cNvPr id="3" name="Content Placeholder 2"/>
          <p:cNvSpPr>
            <a:spLocks noGrp="1"/>
          </p:cNvSpPr>
          <p:nvPr>
            <p:ph idx="1"/>
          </p:nvPr>
        </p:nvSpPr>
        <p:spPr>
          <a:xfrm>
            <a:off x="913795" y="1729648"/>
            <a:ext cx="10353762" cy="4616068"/>
          </a:xfrm>
        </p:spPr>
        <p:txBody>
          <a:bodyPr>
            <a:normAutofit lnSpcReduction="10000"/>
          </a:bodyPr>
          <a:lstStyle/>
          <a:p>
            <a:pPr algn="just"/>
            <a:r>
              <a:rPr lang="en-US" b="1" dirty="0" smtClean="0"/>
              <a:t>Additional tests on admission when indicated</a:t>
            </a:r>
            <a:endParaRPr lang="en-IN" dirty="0" smtClean="0"/>
          </a:p>
          <a:p>
            <a:pPr algn="just"/>
            <a:r>
              <a:rPr lang="en-US" dirty="0" smtClean="0"/>
              <a:t>Septic / microbiology screen as indicated</a:t>
            </a:r>
            <a:endParaRPr lang="en-IN" dirty="0" smtClean="0"/>
          </a:p>
          <a:p>
            <a:pPr algn="just"/>
            <a:r>
              <a:rPr lang="en-US" dirty="0"/>
              <a:t>C</a:t>
            </a:r>
            <a:r>
              <a:rPr lang="en-US" dirty="0" smtClean="0"/>
              <a:t>XR (after placement of central venous line, nasogastric tube etc.)</a:t>
            </a:r>
            <a:endParaRPr lang="en-IN" dirty="0" smtClean="0"/>
          </a:p>
          <a:p>
            <a:pPr algn="just"/>
            <a:r>
              <a:rPr lang="en-US" dirty="0" smtClean="0"/>
              <a:t>Routine Chest X ray is not require in Post-operative patients who require mechanical ventilation for a few hours </a:t>
            </a:r>
            <a:endParaRPr lang="en-IN" dirty="0" smtClean="0"/>
          </a:p>
          <a:p>
            <a:pPr algn="just"/>
            <a:r>
              <a:rPr lang="en-US" dirty="0" smtClean="0"/>
              <a:t>ECG</a:t>
            </a:r>
            <a:endParaRPr lang="en-IN" dirty="0" smtClean="0"/>
          </a:p>
          <a:p>
            <a:pPr algn="just"/>
            <a:r>
              <a:rPr lang="en-US" b="1" dirty="0" smtClean="0"/>
              <a:t>Daily routine test</a:t>
            </a:r>
            <a:endParaRPr lang="en-IN" dirty="0" smtClean="0"/>
          </a:p>
          <a:p>
            <a:pPr algn="just"/>
            <a:r>
              <a:rPr lang="en-US" dirty="0" smtClean="0"/>
              <a:t>FBC: Hemoglobin, TLC, DLC, platelet count</a:t>
            </a:r>
            <a:endParaRPr lang="en-IN" dirty="0" smtClean="0"/>
          </a:p>
          <a:p>
            <a:pPr algn="just"/>
            <a:r>
              <a:rPr lang="en-US" dirty="0" smtClean="0"/>
              <a:t>Urea, creatinine, electrolytes</a:t>
            </a:r>
            <a:endParaRPr lang="en-IN" dirty="0" smtClean="0"/>
          </a:p>
          <a:p>
            <a:pPr algn="just"/>
            <a:r>
              <a:rPr lang="en-US" dirty="0" smtClean="0"/>
              <a:t>Other tests only when indicated</a:t>
            </a:r>
            <a:endParaRPr lang="en-IN" dirty="0" smtClean="0"/>
          </a:p>
          <a:p>
            <a:pPr algn="just"/>
            <a:endParaRPr lang="en-IN" dirty="0"/>
          </a:p>
        </p:txBody>
      </p:sp>
    </p:spTree>
    <p:extLst>
      <p:ext uri="{BB962C8B-B14F-4D97-AF65-F5344CB8AC3E}">
        <p14:creationId xmlns:p14="http://schemas.microsoft.com/office/powerpoint/2010/main" val="31259641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Microbiological Surveillance</a:t>
            </a:r>
            <a:endParaRPr lang="en-IN" dirty="0"/>
          </a:p>
        </p:txBody>
      </p:sp>
      <p:sp>
        <p:nvSpPr>
          <p:cNvPr id="3" name="Content Placeholder 2"/>
          <p:cNvSpPr>
            <a:spLocks noGrp="1"/>
          </p:cNvSpPr>
          <p:nvPr>
            <p:ph idx="1"/>
          </p:nvPr>
        </p:nvSpPr>
        <p:spPr>
          <a:xfrm>
            <a:off x="913795" y="2096064"/>
            <a:ext cx="10353762" cy="4051348"/>
          </a:xfrm>
        </p:spPr>
        <p:txBody>
          <a:bodyPr>
            <a:normAutofit lnSpcReduction="10000"/>
          </a:bodyPr>
          <a:lstStyle/>
          <a:p>
            <a:pPr algn="just"/>
            <a:r>
              <a:rPr lang="en-US" dirty="0" smtClean="0"/>
              <a:t>On admission in ICU, MRSA screening (nasal swab) may be       indicated in the following patients: </a:t>
            </a:r>
            <a:endParaRPr lang="en-IN" dirty="0" smtClean="0"/>
          </a:p>
          <a:p>
            <a:pPr lvl="0" algn="just"/>
            <a:r>
              <a:rPr lang="en-US" dirty="0" smtClean="0"/>
              <a:t>Patients who have been admitted for &gt; 5 days in the ward.</a:t>
            </a:r>
            <a:endParaRPr lang="en-IN" dirty="0" smtClean="0"/>
          </a:p>
          <a:p>
            <a:pPr lvl="0" algn="just"/>
            <a:r>
              <a:rPr lang="en-US" dirty="0" smtClean="0"/>
              <a:t>Patients with previous positive cultures for MRSA either in the blood, tracheal aspirate or urine.</a:t>
            </a:r>
            <a:endParaRPr lang="en-IN" dirty="0" smtClean="0"/>
          </a:p>
          <a:p>
            <a:pPr lvl="0" algn="just"/>
            <a:r>
              <a:rPr lang="en-US" dirty="0" smtClean="0"/>
              <a:t>Patients admitted from other hospital.</a:t>
            </a:r>
            <a:endParaRPr lang="en-IN" dirty="0" smtClean="0"/>
          </a:p>
          <a:p>
            <a:pPr lvl="0" algn="just"/>
            <a:r>
              <a:rPr lang="en-US" dirty="0" smtClean="0"/>
              <a:t>Patients admitted from long-term care institutions e.g. nursing homes.</a:t>
            </a:r>
            <a:endParaRPr lang="en-IN" dirty="0" smtClean="0"/>
          </a:p>
          <a:p>
            <a:pPr lvl="0" algn="just"/>
            <a:r>
              <a:rPr lang="en-US" dirty="0" smtClean="0"/>
              <a:t>Patients on chronic renal dialysis.</a:t>
            </a:r>
            <a:endParaRPr lang="en-IN" dirty="0" smtClean="0"/>
          </a:p>
          <a:p>
            <a:pPr algn="just"/>
            <a:r>
              <a:rPr lang="en-US" dirty="0" smtClean="0"/>
              <a:t>Tracheal aspirate for C&amp;S may be done once a week in      intubated patients. </a:t>
            </a:r>
            <a:endParaRPr lang="en-IN" dirty="0" smtClean="0"/>
          </a:p>
          <a:p>
            <a:pPr algn="just"/>
            <a:endParaRPr lang="en-IN" dirty="0"/>
          </a:p>
        </p:txBody>
      </p:sp>
    </p:spTree>
    <p:extLst>
      <p:ext uri="{BB962C8B-B14F-4D97-AF65-F5344CB8AC3E}">
        <p14:creationId xmlns:p14="http://schemas.microsoft.com/office/powerpoint/2010/main" val="137180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4301" y="1101688"/>
            <a:ext cx="10515600" cy="3646582"/>
          </a:xfrm>
        </p:spPr>
        <p:txBody>
          <a:bodyPr>
            <a:noAutofit/>
          </a:bodyPr>
          <a:lstStyle/>
          <a:p>
            <a:pPr algn="ctr"/>
            <a:r>
              <a:rPr lang="en-IN" sz="8800" dirty="0"/>
              <a:t>Thank you</a:t>
            </a:r>
          </a:p>
        </p:txBody>
      </p:sp>
    </p:spTree>
    <p:extLst>
      <p:ext uri="{BB962C8B-B14F-4D97-AF65-F5344CB8AC3E}">
        <p14:creationId xmlns:p14="http://schemas.microsoft.com/office/powerpoint/2010/main" val="37180576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GENERAL GUIDELINES FOR ICU</a:t>
            </a:r>
            <a:endParaRPr lang="en-IN" dirty="0"/>
          </a:p>
        </p:txBody>
      </p:sp>
      <p:sp>
        <p:nvSpPr>
          <p:cNvPr id="3" name="Content Placeholder 2"/>
          <p:cNvSpPr>
            <a:spLocks noGrp="1"/>
          </p:cNvSpPr>
          <p:nvPr>
            <p:ph idx="1"/>
          </p:nvPr>
        </p:nvSpPr>
        <p:spPr>
          <a:xfrm>
            <a:off x="913774" y="2016088"/>
            <a:ext cx="10363826" cy="3775112"/>
          </a:xfrm>
        </p:spPr>
        <p:txBody>
          <a:bodyPr>
            <a:normAutofit fontScale="92500" lnSpcReduction="10000"/>
          </a:bodyPr>
          <a:lstStyle/>
          <a:p>
            <a:pPr marL="0" indent="0" algn="just">
              <a:buNone/>
            </a:pPr>
            <a:r>
              <a:rPr lang="en-US" dirty="0" smtClean="0"/>
              <a:t>5. All lab investigation forms will be duly filled and signed by the concerned intern/ MO/Trainee/Specialist and handed over to the Nursing officer on duty for prompt dispatch to the lab. </a:t>
            </a:r>
            <a:endParaRPr lang="en-IN" dirty="0" smtClean="0"/>
          </a:p>
          <a:p>
            <a:pPr marL="0" indent="0" algn="just">
              <a:buNone/>
            </a:pPr>
            <a:r>
              <a:rPr lang="en-US" dirty="0" smtClean="0"/>
              <a:t>6. Inv. results will be collected and recorded in the treatment chart to be shown subsequently to concerned Specialist. </a:t>
            </a:r>
            <a:endParaRPr lang="en-IN" dirty="0" smtClean="0"/>
          </a:p>
          <a:p>
            <a:pPr marL="0" indent="0" algn="just">
              <a:buNone/>
            </a:pPr>
            <a:r>
              <a:rPr lang="en-US" dirty="0" smtClean="0"/>
              <a:t>7. Any deterioration in patient condition will be conveyed by the ward duty staff to the RMO and to the respective specialists. </a:t>
            </a:r>
            <a:endParaRPr lang="en-IN" dirty="0" smtClean="0"/>
          </a:p>
          <a:p>
            <a:pPr marL="0" indent="0" algn="just">
              <a:buNone/>
            </a:pPr>
            <a:r>
              <a:rPr lang="en-US" dirty="0" smtClean="0"/>
              <a:t>8. Whenever a patient dies in the ICU, the MO/trainee called for resuscitation will fill up the death forms. He/she will ensure that the personal particulars of the patient are entered correctly.</a:t>
            </a:r>
            <a:endParaRPr lang="en-IN" dirty="0" smtClean="0"/>
          </a:p>
          <a:p>
            <a:pPr marL="0" indent="0" algn="just">
              <a:buNone/>
            </a:pPr>
            <a:endParaRPr lang="en-IN" dirty="0"/>
          </a:p>
        </p:txBody>
      </p:sp>
    </p:spTree>
    <p:extLst>
      <p:ext uri="{BB962C8B-B14F-4D97-AF65-F5344CB8AC3E}">
        <p14:creationId xmlns:p14="http://schemas.microsoft.com/office/powerpoint/2010/main" val="9868637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1"/>
            <a:ext cx="10353761" cy="888694"/>
          </a:xfrm>
        </p:spPr>
        <p:txBody>
          <a:bodyPr/>
          <a:lstStyle/>
          <a:p>
            <a:r>
              <a:rPr lang="en-US" b="1" dirty="0" smtClean="0"/>
              <a:t>GENERAL GUIDELINES FOR ICU</a:t>
            </a:r>
            <a:endParaRPr lang="en-IN" dirty="0"/>
          </a:p>
        </p:txBody>
      </p:sp>
      <p:sp>
        <p:nvSpPr>
          <p:cNvPr id="3" name="Content Placeholder 2"/>
          <p:cNvSpPr>
            <a:spLocks noGrp="1"/>
          </p:cNvSpPr>
          <p:nvPr>
            <p:ph idx="1"/>
          </p:nvPr>
        </p:nvSpPr>
        <p:spPr>
          <a:xfrm>
            <a:off x="838200" y="1597448"/>
            <a:ext cx="10515600" cy="4579517"/>
          </a:xfrm>
        </p:spPr>
        <p:txBody>
          <a:bodyPr>
            <a:normAutofit/>
          </a:bodyPr>
          <a:lstStyle/>
          <a:p>
            <a:pPr marL="0" indent="0" algn="just">
              <a:buNone/>
            </a:pPr>
            <a:r>
              <a:rPr lang="en-US" dirty="0" smtClean="0"/>
              <a:t>9. A dead body should be divested of all invasive devices like IV lines, tubes and cannula and packed and dispatched to mortuary with all due respect and dignity. The declaring MO will ensure empathic disclosure of the news to the relatives. </a:t>
            </a:r>
            <a:endParaRPr lang="en-IN" dirty="0" smtClean="0"/>
          </a:p>
          <a:p>
            <a:pPr marL="0" indent="0" algn="just">
              <a:buNone/>
            </a:pPr>
            <a:r>
              <a:rPr lang="en-US" dirty="0" smtClean="0"/>
              <a:t>10. All narcotics and dangerous drugs will be indented in triplicate by the Nursing officer I/C ICU and charged off on the name of patients to whom prescribed. The record of such drugs will be maintained by her and will be duly countersigned by the MO-I-c. </a:t>
            </a:r>
            <a:endParaRPr lang="en-IN" dirty="0" smtClean="0"/>
          </a:p>
          <a:p>
            <a:pPr marL="0" indent="0" algn="just">
              <a:buNone/>
            </a:pPr>
            <a:r>
              <a:rPr lang="en-US" dirty="0" smtClean="0"/>
              <a:t>11. All the case sheets will be filled in detail, especially the personal particulars and diagnosis by the treating MO/trainee/specialist. </a:t>
            </a:r>
            <a:endParaRPr lang="en-IN" dirty="0" smtClean="0"/>
          </a:p>
          <a:p>
            <a:pPr marL="0" indent="0" algn="just">
              <a:buNone/>
            </a:pPr>
            <a:r>
              <a:rPr lang="en-US" dirty="0" smtClean="0"/>
              <a:t>12. All the staff in the ICU will behave cordially and politely with visitors.</a:t>
            </a:r>
            <a:endParaRPr lang="en-IN" dirty="0" smtClean="0"/>
          </a:p>
          <a:p>
            <a:pPr algn="just"/>
            <a:endParaRPr lang="en-IN" dirty="0"/>
          </a:p>
        </p:txBody>
      </p:sp>
    </p:spTree>
    <p:extLst>
      <p:ext uri="{BB962C8B-B14F-4D97-AF65-F5344CB8AC3E}">
        <p14:creationId xmlns:p14="http://schemas.microsoft.com/office/powerpoint/2010/main" val="25977185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CARE OF INDWELLINGS IN THE ICU </a:t>
            </a:r>
            <a:endParaRPr lang="en-IN" dirty="0"/>
          </a:p>
        </p:txBody>
      </p:sp>
      <p:sp>
        <p:nvSpPr>
          <p:cNvPr id="3" name="Content Placeholder 2"/>
          <p:cNvSpPr>
            <a:spLocks noGrp="1"/>
          </p:cNvSpPr>
          <p:nvPr>
            <p:ph idx="1"/>
          </p:nvPr>
        </p:nvSpPr>
        <p:spPr>
          <a:xfrm>
            <a:off x="913774" y="1983038"/>
            <a:ext cx="10363826" cy="3808163"/>
          </a:xfrm>
        </p:spPr>
        <p:txBody>
          <a:bodyPr>
            <a:normAutofit/>
          </a:bodyPr>
          <a:lstStyle/>
          <a:p>
            <a:pPr marL="0" indent="0" algn="just">
              <a:buNone/>
            </a:pPr>
            <a:r>
              <a:rPr lang="en-US" dirty="0" smtClean="0"/>
              <a:t>1. All healthcare personnel will resort to Universal precautions during patient care. Strict hand washing drill will be followed before, after and in between procedures and patients. </a:t>
            </a:r>
            <a:endParaRPr lang="en-IN" dirty="0" smtClean="0"/>
          </a:p>
          <a:p>
            <a:pPr marL="0" indent="0" algn="just">
              <a:buNone/>
            </a:pPr>
            <a:r>
              <a:rPr lang="en-US" dirty="0" smtClean="0"/>
              <a:t>2. All the waste generated in the ward will be segregated at origin and disposed off according to hospital waste management SOP. Nursing officers on duty will be responsible for ensuring proper waste disposal. Special care will be taken to destroy syringes and needles. </a:t>
            </a:r>
            <a:endParaRPr lang="en-IN" dirty="0" smtClean="0"/>
          </a:p>
          <a:p>
            <a:pPr marL="0" indent="0" algn="just">
              <a:buNone/>
            </a:pPr>
            <a:r>
              <a:rPr lang="en-US" dirty="0" smtClean="0"/>
              <a:t>3. Povidone – iodine or 70% alcohol will be used to prepare the skin prior to placing any indwelling device. </a:t>
            </a:r>
            <a:endParaRPr lang="en-IN" dirty="0" smtClean="0"/>
          </a:p>
          <a:p>
            <a:pPr algn="just"/>
            <a:endParaRPr lang="en-IN" dirty="0"/>
          </a:p>
        </p:txBody>
      </p:sp>
    </p:spTree>
    <p:extLst>
      <p:ext uri="{BB962C8B-B14F-4D97-AF65-F5344CB8AC3E}">
        <p14:creationId xmlns:p14="http://schemas.microsoft.com/office/powerpoint/2010/main" val="20919846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CARE OF INDWELLINGS IN THE ICU </a:t>
            </a:r>
            <a:endParaRPr lang="en-IN" dirty="0"/>
          </a:p>
        </p:txBody>
      </p:sp>
      <p:sp>
        <p:nvSpPr>
          <p:cNvPr id="3" name="Content Placeholder 2"/>
          <p:cNvSpPr>
            <a:spLocks noGrp="1"/>
          </p:cNvSpPr>
          <p:nvPr>
            <p:ph idx="1"/>
          </p:nvPr>
        </p:nvSpPr>
        <p:spPr/>
        <p:txBody>
          <a:bodyPr>
            <a:normAutofit/>
          </a:bodyPr>
          <a:lstStyle/>
          <a:p>
            <a:pPr marL="0" indent="0" algn="just">
              <a:buNone/>
            </a:pPr>
            <a:r>
              <a:rPr lang="en-US" dirty="0" smtClean="0"/>
              <a:t>4. Sterile dressings will be applied to cover catheter insertion sites. Intravascular catheters will be inspected daily and whenever patients have unexplained fever. Strict aseptic technique will be maintained when manipulating intravascular catheter systems. </a:t>
            </a:r>
            <a:endParaRPr lang="en-IN" dirty="0" smtClean="0"/>
          </a:p>
          <a:p>
            <a:pPr marL="0" indent="0" algn="just">
              <a:buNone/>
            </a:pPr>
            <a:r>
              <a:rPr lang="en-US" dirty="0" smtClean="0"/>
              <a:t>5. At all times IV catheter insertion sites will be examined for the presence of swelling, erythema, increased tenderness and palpable venous thrombosis. </a:t>
            </a:r>
            <a:endParaRPr lang="en-IN" dirty="0" smtClean="0"/>
          </a:p>
          <a:p>
            <a:pPr marL="0" indent="0" algn="just">
              <a:buNone/>
            </a:pPr>
            <a:r>
              <a:rPr lang="en-US" dirty="0" smtClean="0"/>
              <a:t>6. No Glucose containing solution will be used to flush IV lines. One syringe will be used to flush only one line. </a:t>
            </a:r>
            <a:endParaRPr lang="en-IN" dirty="0" smtClean="0"/>
          </a:p>
        </p:txBody>
      </p:sp>
    </p:spTree>
    <p:extLst>
      <p:ext uri="{BB962C8B-B14F-4D97-AF65-F5344CB8AC3E}">
        <p14:creationId xmlns:p14="http://schemas.microsoft.com/office/powerpoint/2010/main" val="40391140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CARE OF INDWELLINGS IN THE ICU </a:t>
            </a:r>
            <a:endParaRPr lang="en-IN" dirty="0"/>
          </a:p>
        </p:txBody>
      </p:sp>
      <p:sp>
        <p:nvSpPr>
          <p:cNvPr id="3" name="Content Placeholder 2"/>
          <p:cNvSpPr>
            <a:spLocks noGrp="1"/>
          </p:cNvSpPr>
          <p:nvPr>
            <p:ph idx="1"/>
          </p:nvPr>
        </p:nvSpPr>
        <p:spPr/>
        <p:txBody>
          <a:bodyPr>
            <a:normAutofit/>
          </a:bodyPr>
          <a:lstStyle/>
          <a:p>
            <a:pPr marL="0" indent="0" algn="just">
              <a:buNone/>
            </a:pPr>
            <a:r>
              <a:rPr lang="en-US" dirty="0" smtClean="0"/>
              <a:t>7. Peripheral IV lines will be replaced every 72 hours whenever possible. </a:t>
            </a:r>
            <a:endParaRPr lang="en-IN" dirty="0" smtClean="0"/>
          </a:p>
          <a:p>
            <a:pPr marL="0" indent="0" algn="just">
              <a:buNone/>
            </a:pPr>
            <a:r>
              <a:rPr lang="en-US" dirty="0" smtClean="0"/>
              <a:t>8. Central Venous Catheter dressings will be changed every 72 hours or whenever soiled. </a:t>
            </a:r>
            <a:endParaRPr lang="en-IN" dirty="0" smtClean="0"/>
          </a:p>
          <a:p>
            <a:pPr marL="0" indent="0" algn="just">
              <a:buNone/>
            </a:pPr>
            <a:r>
              <a:rPr lang="en-US" dirty="0" smtClean="0"/>
              <a:t>9. Urinary catheters will be inserted by personnel trained in the technique. A sterile Lignocaine tube will be used prior to each catheterization. </a:t>
            </a:r>
            <a:endParaRPr lang="en-IN" dirty="0" smtClean="0"/>
          </a:p>
          <a:p>
            <a:pPr marL="0" indent="0" algn="just">
              <a:buNone/>
            </a:pPr>
            <a:r>
              <a:rPr lang="en-US" dirty="0" smtClean="0"/>
              <a:t>10. Strict aseptic precautions will be taken prior to placing any urinary catheter or Central Venous Catheter. </a:t>
            </a:r>
            <a:endParaRPr lang="en-IN" dirty="0" smtClean="0"/>
          </a:p>
        </p:txBody>
      </p:sp>
    </p:spTree>
    <p:extLst>
      <p:ext uri="{BB962C8B-B14F-4D97-AF65-F5344CB8AC3E}">
        <p14:creationId xmlns:p14="http://schemas.microsoft.com/office/powerpoint/2010/main" val="6353912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PROTOCOLS FOR RESPIRATORY CARE</a:t>
            </a:r>
            <a:endParaRPr lang="en-IN" dirty="0"/>
          </a:p>
        </p:txBody>
      </p:sp>
      <p:sp>
        <p:nvSpPr>
          <p:cNvPr id="3" name="Content Placeholder 2"/>
          <p:cNvSpPr>
            <a:spLocks noGrp="1"/>
          </p:cNvSpPr>
          <p:nvPr>
            <p:ph idx="1"/>
          </p:nvPr>
        </p:nvSpPr>
        <p:spPr/>
        <p:txBody>
          <a:bodyPr>
            <a:normAutofit/>
          </a:bodyPr>
          <a:lstStyle/>
          <a:p>
            <a:pPr marL="0" indent="0" algn="just">
              <a:buNone/>
            </a:pPr>
            <a:r>
              <a:rPr lang="en-US" dirty="0" smtClean="0"/>
              <a:t>1. All patients on an ET will be given Chlorhexidine mouthwashes twice a day to prevent colonization. </a:t>
            </a:r>
            <a:endParaRPr lang="en-IN" dirty="0" smtClean="0"/>
          </a:p>
          <a:p>
            <a:pPr marL="0" indent="0" algn="just">
              <a:buNone/>
            </a:pPr>
            <a:r>
              <a:rPr lang="en-US" dirty="0" smtClean="0"/>
              <a:t>2. Fresh Oxygen masks venture devices and nebulizer chambers will be used wherever possible. For reusing the same will be thoroughly washed with soap and water and cleaned with disinfectant solution before storage. They will be wiped with disinfectant solution just before reusing on a new patient. </a:t>
            </a:r>
            <a:r>
              <a:rPr lang="en-US" dirty="0" err="1" smtClean="0"/>
              <a:t>Ambu</a:t>
            </a:r>
            <a:r>
              <a:rPr lang="en-US" dirty="0" smtClean="0"/>
              <a:t> bags will be similarly cleaned. </a:t>
            </a:r>
            <a:endParaRPr lang="en-IN" dirty="0" smtClean="0"/>
          </a:p>
          <a:p>
            <a:pPr algn="just"/>
            <a:endParaRPr lang="en-IN" dirty="0"/>
          </a:p>
        </p:txBody>
      </p:sp>
    </p:spTree>
    <p:extLst>
      <p:ext uri="{BB962C8B-B14F-4D97-AF65-F5344CB8AC3E}">
        <p14:creationId xmlns:p14="http://schemas.microsoft.com/office/powerpoint/2010/main" val="20709064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PROTOCOLS FOR RESPIRATORY CARE</a:t>
            </a:r>
            <a:endParaRPr lang="en-IN" dirty="0"/>
          </a:p>
        </p:txBody>
      </p:sp>
      <p:sp>
        <p:nvSpPr>
          <p:cNvPr id="3" name="Content Placeholder 2"/>
          <p:cNvSpPr>
            <a:spLocks noGrp="1"/>
          </p:cNvSpPr>
          <p:nvPr>
            <p:ph idx="1"/>
          </p:nvPr>
        </p:nvSpPr>
        <p:spPr>
          <a:xfrm>
            <a:off x="913774" y="2115240"/>
            <a:ext cx="10363826" cy="2930486"/>
          </a:xfrm>
        </p:spPr>
        <p:txBody>
          <a:bodyPr/>
          <a:lstStyle/>
          <a:p>
            <a:pPr marL="0" indent="0" algn="just">
              <a:buNone/>
            </a:pPr>
            <a:r>
              <a:rPr lang="en-US" dirty="0" smtClean="0"/>
              <a:t>3. Tracheostomy sites will be cleaned daily with 5% Povidone – iodine solution and the tape tying the tube will be changed daily or whenever soiled.</a:t>
            </a:r>
            <a:endParaRPr lang="en-IN" dirty="0" smtClean="0"/>
          </a:p>
          <a:p>
            <a:pPr marL="0" indent="0" algn="just">
              <a:buNone/>
            </a:pPr>
            <a:r>
              <a:rPr lang="en-US" dirty="0" smtClean="0"/>
              <a:t>4. All comatose patients or patients on ventilator or those with an ET will be nursed in 30degrees head up position. </a:t>
            </a:r>
            <a:endParaRPr lang="en-IN" dirty="0" smtClean="0"/>
          </a:p>
          <a:p>
            <a:pPr marL="0" indent="0" algn="just">
              <a:buNone/>
            </a:pPr>
            <a:r>
              <a:rPr lang="en-US" dirty="0" smtClean="0"/>
              <a:t>5. ET ties/tapes will be changed every day or whenever soiled. </a:t>
            </a:r>
            <a:endParaRPr lang="en-IN" dirty="0" smtClean="0"/>
          </a:p>
        </p:txBody>
      </p:sp>
    </p:spTree>
    <p:extLst>
      <p:ext uri="{BB962C8B-B14F-4D97-AF65-F5344CB8AC3E}">
        <p14:creationId xmlns:p14="http://schemas.microsoft.com/office/powerpoint/2010/main" val="303452404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Damask</Template>
  <TotalTime>142</TotalTime>
  <Words>2467</Words>
  <Application>Microsoft Office PowerPoint</Application>
  <PresentationFormat>Widescreen</PresentationFormat>
  <Paragraphs>150</Paragraphs>
  <Slides>28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Bookman Old Style</vt:lpstr>
      <vt:lpstr>Calibri</vt:lpstr>
      <vt:lpstr>Rockwell</vt:lpstr>
      <vt:lpstr>Damask</vt:lpstr>
      <vt:lpstr>GUIDELINES FOR ICU</vt:lpstr>
      <vt:lpstr>GENERAL GUIDELINES FOR ICU</vt:lpstr>
      <vt:lpstr>GENERAL GUIDELINES FOR ICU</vt:lpstr>
      <vt:lpstr>GENERAL GUIDELINES FOR ICU</vt:lpstr>
      <vt:lpstr>CARE OF INDWELLINGS IN THE ICU </vt:lpstr>
      <vt:lpstr>CARE OF INDWELLINGS IN THE ICU </vt:lpstr>
      <vt:lpstr>CARE OF INDWELLINGS IN THE ICU </vt:lpstr>
      <vt:lpstr>PROTOCOLS FOR RESPIRATORY CARE</vt:lpstr>
      <vt:lpstr>PROTOCOLS FOR RESPIRATORY CARE</vt:lpstr>
      <vt:lpstr>PROTOCOLS FOR SUCTION ETT / TRACHEOSTOMY TUBES </vt:lpstr>
      <vt:lpstr>PROTOCOLS FOR SUCTION ETT / TRACHEOSTOMY TUBES </vt:lpstr>
      <vt:lpstr>ADMISSION, DISCHARGE CRITERIA AND TRIAGE</vt:lpstr>
      <vt:lpstr>DISCHARGE CRITERIA</vt:lpstr>
      <vt:lpstr>DISCHARGE CRITERIA</vt:lpstr>
      <vt:lpstr>DISCHARGE CRITERIA</vt:lpstr>
      <vt:lpstr>TRIAGE</vt:lpstr>
      <vt:lpstr>DISINFECTION &amp; SURVEILLANCE</vt:lpstr>
      <vt:lpstr>DISINFECTION &amp; SURVEILLANCE</vt:lpstr>
      <vt:lpstr>DISINFECTION &amp; SURVEILLANCE</vt:lpstr>
      <vt:lpstr>DISINFECTION &amp; SURVEILLANCE</vt:lpstr>
      <vt:lpstr>DISINFECTION &amp; SURVEILLANCE</vt:lpstr>
      <vt:lpstr>DISINFECTION &amp; SURVEILLANCE</vt:lpstr>
      <vt:lpstr>DISINFECTION &amp; SURVEILLANCE</vt:lpstr>
      <vt:lpstr>DISINFECTION &amp; SURVEILLANCE</vt:lpstr>
      <vt:lpstr>INVESTIGATIONS AND MICROBIOLOGICAL SURVEILLANCE</vt:lpstr>
      <vt:lpstr>INVESTIGATIONS</vt:lpstr>
      <vt:lpstr>Microbiological Surveillance</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Microsoft account</cp:lastModifiedBy>
  <cp:revision>12</cp:revision>
  <dcterms:created xsi:type="dcterms:W3CDTF">2023-10-04T05:38:29Z</dcterms:created>
  <dcterms:modified xsi:type="dcterms:W3CDTF">2023-10-04T08:00:59Z</dcterms:modified>
</cp:coreProperties>
</file>